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78" r:id="rId40"/>
    <p:sldId id="298" r:id="rId41"/>
    <p:sldId id="299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0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E6A05E-0227-4399-857B-1056C4294FF0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C49690-5A9E-413B-B93A-297F675684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erpomente.com/alimentacion/dieta-terapeutica/10-alimentos-para-tratar-diabetes_1889/3" TargetMode="External"/><Relationship Id="rId2" Type="http://schemas.openxmlformats.org/officeDocument/2006/relationships/hyperlink" Target="https://www.webconsultas.com/dieta-y-nutricion/dieta-equilibrada/falsos-mitos-en-alimentacion-8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ticias.universia.net.co/en-portada/noticia/2012/11/06/980074/cuales-son-10-alimentos-previenen-sanan-enfermedad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844824"/>
            <a:ext cx="3888432" cy="2448272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NUTRICION</a:t>
            </a:r>
            <a:br>
              <a:rPr lang="es-ES" sz="5400" b="1" dirty="0" smtClean="0"/>
            </a:br>
            <a:r>
              <a:rPr lang="es-ES" sz="3100" b="1" dirty="0" smtClean="0"/>
              <a:t>Alimentación saludable</a:t>
            </a:r>
            <a:endParaRPr lang="es-ES" sz="31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09803" cy="1260629"/>
          </a:xfrm>
        </p:spPr>
        <p:txBody>
          <a:bodyPr/>
          <a:lstStyle/>
          <a:p>
            <a:r>
              <a:rPr lang="es-ES" b="1" dirty="0" smtClean="0"/>
              <a:t>Lic. Paolo H. Javier C.</a:t>
            </a:r>
            <a:endParaRPr lang="es-ES" b="1" dirty="0"/>
          </a:p>
        </p:txBody>
      </p:sp>
      <p:pic>
        <p:nvPicPr>
          <p:cNvPr id="1026" name="Picture 2" descr="C:\Users\JAVIER\Downloads\2419f_dieta-cor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667"/>
            <a:ext cx="3888432" cy="40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590505" y="201603"/>
            <a:ext cx="1533224" cy="1515601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5372804" y="537012"/>
            <a:ext cx="1996226" cy="875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7640" y="10527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MICRONUTRIENTES</a:t>
            </a:r>
            <a:endParaRPr lang="es-E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408712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720080"/>
          </a:xfrm>
        </p:spPr>
        <p:txBody>
          <a:bodyPr/>
          <a:lstStyle/>
          <a:p>
            <a:pPr algn="ctr"/>
            <a:r>
              <a:rPr lang="es-ES" b="1" dirty="0" smtClean="0"/>
              <a:t>VITAMINAS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7128908" cy="3987805"/>
          </a:xfrm>
        </p:spPr>
        <p:txBody>
          <a:bodyPr/>
          <a:lstStyle/>
          <a:p>
            <a:r>
              <a:rPr lang="es-ES" dirty="0"/>
              <a:t>Cumplen funciones esenciales para el organismo. Ayudan en el proceso de transformación de energía y favorecen el sistema de defensa del cuerpo contra las enfermedades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Estas son la A</a:t>
            </a:r>
            <a:r>
              <a:rPr lang="es-ES" dirty="0"/>
              <a:t>, D, E, K, C, complejo B y el ácido Fólico.</a:t>
            </a:r>
          </a:p>
        </p:txBody>
      </p:sp>
    </p:spTree>
    <p:extLst>
      <p:ext uri="{BB962C8B-B14F-4D97-AF65-F5344CB8AC3E}">
        <p14:creationId xmlns:p14="http://schemas.microsoft.com/office/powerpoint/2010/main" val="37746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92697"/>
            <a:ext cx="7416824" cy="1440160"/>
          </a:xfrm>
        </p:spPr>
        <p:txBody>
          <a:bodyPr/>
          <a:lstStyle/>
          <a:p>
            <a:r>
              <a:rPr lang="es-ES" b="1" dirty="0"/>
              <a:t>Se encuentran</a:t>
            </a:r>
            <a:r>
              <a:rPr lang="es-ES" dirty="0"/>
              <a:t> en casi todos los alimentos en especial en las frutas, hortalizas y alimentos de origen animal.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16824" cy="461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es-ES" b="1" dirty="0" smtClean="0"/>
              <a:t>MINERALES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416824" cy="3987805"/>
          </a:xfrm>
        </p:spPr>
        <p:txBody>
          <a:bodyPr>
            <a:normAutofit/>
          </a:bodyPr>
          <a:lstStyle/>
          <a:p>
            <a:r>
              <a:rPr lang="es-ES" dirty="0" smtClean="0"/>
              <a:t>Participan </a:t>
            </a:r>
            <a:r>
              <a:rPr lang="es-ES" dirty="0"/>
              <a:t>en diversas funciones específicas y forman parte de los tejidos del cuerpo (Ej.: el calcio forma y mantiene los huesos y dientes; el hierro forma parte de la sangre).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r>
              <a:rPr lang="es-ES" dirty="0" smtClean="0"/>
              <a:t>Entre los principales minerales se encuentran: calcio, hierro, yodo, potasio y el zinc.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52528" cy="580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616624" cy="56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4851901"/>
          </a:xfrm>
        </p:spPr>
        <p:txBody>
          <a:bodyPr/>
          <a:lstStyle/>
          <a:p>
            <a:pPr marL="68580" indent="0">
              <a:buNone/>
            </a:pPr>
            <a:r>
              <a:rPr lang="es-ES" b="1" dirty="0" smtClean="0"/>
              <a:t>FIBRA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fibra ayuda a expulsar las heces con facilidad, previene el cáncer de colon y reduce el colesterol en la sangre.</a:t>
            </a:r>
          </a:p>
          <a:p>
            <a:r>
              <a:rPr lang="es-ES" b="1" dirty="0"/>
              <a:t>Se encuentra</a:t>
            </a:r>
            <a:r>
              <a:rPr lang="es-ES" dirty="0"/>
              <a:t> en los alimentos de origen vegetal como hortalizas (zanahoria, tomates, lechugas, pepino), frutas (melón, patilla, naranja, manzana), granos (caraotas, arvejas, lentejas, frijoles), verduras (yuca, apio, </a:t>
            </a:r>
            <a:r>
              <a:rPr lang="es-ES" dirty="0" err="1"/>
              <a:t>nañe</a:t>
            </a:r>
            <a:r>
              <a:rPr lang="es-ES" dirty="0"/>
              <a:t>, batata) y cereales integrales.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81156"/>
          </a:xfrm>
        </p:spPr>
        <p:txBody>
          <a:bodyPr/>
          <a:lstStyle/>
          <a:p>
            <a:r>
              <a:rPr lang="es-ES" b="1" dirty="0" smtClean="0"/>
              <a:t>ALIMENTACION SALUDABLE</a:t>
            </a:r>
            <a:endParaRPr lang="es-ES" b="1" dirty="0"/>
          </a:p>
        </p:txBody>
      </p:sp>
      <p:pic>
        <p:nvPicPr>
          <p:cNvPr id="4098" name="Picture 2" descr="C:\Users\JAVIER\Downloads\ob_1f8898_10-consejos-para-una-alimentacion-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0320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ALIMENTACION SALUDABLE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392488"/>
          </a:xfrm>
        </p:spPr>
        <p:txBody>
          <a:bodyPr/>
          <a:lstStyle/>
          <a:p>
            <a:r>
              <a:rPr lang="es-ES" dirty="0"/>
              <a:t>Un alimento saludable es aquel que es bueno o beneficioso para la salud o que la proporciona. 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Tener </a:t>
            </a:r>
            <a:r>
              <a:rPr lang="es-ES" dirty="0"/>
              <a:t>una alimentación variada y </a:t>
            </a:r>
            <a:r>
              <a:rPr lang="es-ES" dirty="0" smtClean="0"/>
              <a:t>equilibrada</a:t>
            </a:r>
          </a:p>
          <a:p>
            <a:endParaRPr lang="es-ES" dirty="0" smtClean="0"/>
          </a:p>
          <a:p>
            <a:r>
              <a:rPr lang="es-ES" dirty="0" smtClean="0"/>
              <a:t>También</a:t>
            </a:r>
            <a:r>
              <a:rPr lang="es-ES" dirty="0"/>
              <a:t> es importante seguir una serie de hábitos saludables, como realizar ejercicio, evitar el estrés </a:t>
            </a:r>
            <a:r>
              <a:rPr lang="es-ES" dirty="0" smtClean="0"/>
              <a:t>y </a:t>
            </a:r>
            <a:r>
              <a:rPr lang="es-ES" dirty="0"/>
              <a:t>descansar lo suficiente.</a:t>
            </a:r>
          </a:p>
        </p:txBody>
      </p:sp>
    </p:spTree>
    <p:extLst>
      <p:ext uri="{BB962C8B-B14F-4D97-AF65-F5344CB8AC3E}">
        <p14:creationId xmlns:p14="http://schemas.microsoft.com/office/powerpoint/2010/main" val="2182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368152"/>
          </a:xfrm>
        </p:spPr>
        <p:txBody>
          <a:bodyPr>
            <a:normAutofit fontScale="90000"/>
          </a:bodyPr>
          <a:lstStyle/>
          <a:p>
            <a:r>
              <a:rPr lang="es-ES" sz="3200" b="1" dirty="0"/>
              <a:t>U</a:t>
            </a:r>
            <a:r>
              <a:rPr lang="es-ES" sz="3200" b="1" dirty="0" smtClean="0"/>
              <a:t>n </a:t>
            </a:r>
            <a:r>
              <a:rPr lang="es-ES" sz="3200" b="1" dirty="0"/>
              <a:t>plan de alimentación saludable tiene en cuenta lo siguiente</a:t>
            </a:r>
            <a:r>
              <a:rPr lang="es-ES" sz="3200" b="1" dirty="0" smtClean="0"/>
              <a:t>: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416824" cy="4032448"/>
          </a:xfrm>
        </p:spPr>
        <p:txBody>
          <a:bodyPr>
            <a:normAutofit/>
          </a:bodyPr>
          <a:lstStyle/>
          <a:p>
            <a:r>
              <a:rPr lang="es-ES" dirty="0" smtClean="0"/>
              <a:t>Importancia </a:t>
            </a:r>
            <a:r>
              <a:rPr lang="es-ES" dirty="0"/>
              <a:t>de </a:t>
            </a:r>
            <a:r>
              <a:rPr lang="es-ES" dirty="0" smtClean="0"/>
              <a:t>frutas</a:t>
            </a:r>
            <a:r>
              <a:rPr lang="es-ES" dirty="0"/>
              <a:t>, </a:t>
            </a:r>
            <a:r>
              <a:rPr lang="es-ES" dirty="0" smtClean="0"/>
              <a:t>verduras</a:t>
            </a:r>
            <a:r>
              <a:rPr lang="es-ES" dirty="0"/>
              <a:t>, </a:t>
            </a:r>
            <a:r>
              <a:rPr lang="es-ES" dirty="0" smtClean="0"/>
              <a:t>cereales </a:t>
            </a:r>
            <a:r>
              <a:rPr lang="es-ES" dirty="0"/>
              <a:t>integrales, </a:t>
            </a:r>
            <a:r>
              <a:rPr lang="es-ES" dirty="0" smtClean="0"/>
              <a:t>leche </a:t>
            </a:r>
            <a:r>
              <a:rPr lang="es-ES" dirty="0"/>
              <a:t>y </a:t>
            </a:r>
            <a:r>
              <a:rPr lang="es-ES" dirty="0" smtClean="0"/>
              <a:t>productos </a:t>
            </a:r>
            <a:r>
              <a:rPr lang="es-ES" dirty="0"/>
              <a:t>lácteos sin </a:t>
            </a:r>
            <a:r>
              <a:rPr lang="es-ES" dirty="0" smtClean="0"/>
              <a:t>o </a:t>
            </a:r>
            <a:r>
              <a:rPr lang="es-ES" dirty="0"/>
              <a:t>bajos en </a:t>
            </a:r>
            <a:r>
              <a:rPr lang="es-ES" dirty="0" smtClean="0"/>
              <a:t>grasa</a:t>
            </a:r>
          </a:p>
          <a:p>
            <a:pPr marL="68580" indent="0">
              <a:buNone/>
            </a:pPr>
            <a:endParaRPr lang="es-ES" dirty="0"/>
          </a:p>
          <a:p>
            <a:r>
              <a:rPr lang="es-ES" dirty="0"/>
              <a:t>Incluye carnes magras, aves, pescado, frijoles, huevos y </a:t>
            </a:r>
            <a:r>
              <a:rPr lang="es-ES" dirty="0" smtClean="0"/>
              <a:t>nueces</a:t>
            </a:r>
          </a:p>
          <a:p>
            <a:pPr marL="68580" indent="0">
              <a:buNone/>
            </a:pPr>
            <a:endParaRPr lang="es-ES" dirty="0"/>
          </a:p>
          <a:p>
            <a:r>
              <a:rPr lang="es-ES" dirty="0" smtClean="0"/>
              <a:t>Poca </a:t>
            </a:r>
            <a:r>
              <a:rPr lang="es-ES" dirty="0"/>
              <a:t>cantidad de grasas saturadas, </a:t>
            </a:r>
            <a:r>
              <a:rPr lang="es-ES" dirty="0" smtClean="0"/>
              <a:t> </a:t>
            </a:r>
            <a:r>
              <a:rPr lang="es-ES" dirty="0"/>
              <a:t>sal (sodio) y azúcares adicionales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0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r>
              <a:rPr lang="es-ES" b="1" dirty="0"/>
              <a:t>La Alimentación</a:t>
            </a:r>
            <a:r>
              <a:rPr lang="es-ES" dirty="0"/>
              <a:t> </a:t>
            </a:r>
            <a:r>
              <a:rPr lang="es-ES" dirty="0" smtClean="0"/>
              <a:t>es el acto de llevar  </a:t>
            </a:r>
            <a:r>
              <a:rPr lang="es-ES" dirty="0"/>
              <a:t>los alimentos </a:t>
            </a:r>
            <a:r>
              <a:rPr lang="es-ES" dirty="0" smtClean="0"/>
              <a:t>a nuestra boca, dependiendo de nuestros gustos y placeres</a:t>
            </a:r>
          </a:p>
          <a:p>
            <a:endParaRPr lang="es-ES" b="1" dirty="0"/>
          </a:p>
          <a:p>
            <a:r>
              <a:rPr lang="es-ES" b="1" dirty="0" smtClean="0"/>
              <a:t>La </a:t>
            </a:r>
            <a:r>
              <a:rPr lang="es-ES" b="1" dirty="0"/>
              <a:t>Nutrición</a:t>
            </a:r>
            <a:r>
              <a:rPr lang="es-ES" dirty="0"/>
              <a:t> es el conjunto de procesos que permiten que nuestro organismo utilice los nutrientes que contienen los alimentos para realizar </a:t>
            </a:r>
            <a:r>
              <a:rPr lang="es-ES" dirty="0" smtClean="0"/>
              <a:t>sus funciones.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r>
              <a:rPr lang="es-ES" b="1" dirty="0" smtClean="0"/>
              <a:t>DSIFRUTE DE SUS COMIDAS</a:t>
            </a:r>
            <a:endParaRPr lang="es-ES" b="1" dirty="0"/>
          </a:p>
        </p:txBody>
      </p:sp>
      <p:pic>
        <p:nvPicPr>
          <p:cNvPr id="5122" name="Picture 2" descr="C:\Users\JAVIER\Downloads\19_Frutas-Enlatadas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90" y="2348880"/>
            <a:ext cx="1661122" cy="11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848872" cy="4752528"/>
          </a:xfrm>
        </p:spPr>
        <p:txBody>
          <a:bodyPr>
            <a:normAutofit/>
          </a:bodyPr>
          <a:lstStyle/>
          <a:p>
            <a:r>
              <a:rPr lang="es-ES" b="1" dirty="0"/>
              <a:t>Frutas frescas:</a:t>
            </a:r>
            <a:r>
              <a:rPr lang="es-ES" dirty="0"/>
              <a:t> </a:t>
            </a:r>
            <a:r>
              <a:rPr lang="es-ES" dirty="0" smtClean="0"/>
              <a:t>puede </a:t>
            </a:r>
            <a:r>
              <a:rPr lang="es-ES" dirty="0"/>
              <a:t>probar las versiones congeladas, enlatadas o secas de las frutas </a:t>
            </a:r>
            <a:r>
              <a:rPr lang="es-ES" dirty="0" smtClean="0"/>
              <a:t>frescas.</a:t>
            </a:r>
          </a:p>
          <a:p>
            <a:endParaRPr lang="es-ES" dirty="0" smtClean="0"/>
          </a:p>
          <a:p>
            <a:r>
              <a:rPr lang="es-ES" b="1" dirty="0" smtClean="0"/>
              <a:t>Verduras </a:t>
            </a:r>
            <a:r>
              <a:rPr lang="es-ES" b="1" dirty="0"/>
              <a:t>frescas:</a:t>
            </a:r>
            <a:r>
              <a:rPr lang="es-ES" dirty="0"/>
              <a:t> pruebe algo nuevo. 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Alimentos </a:t>
            </a:r>
            <a:r>
              <a:rPr lang="es-ES" b="1" dirty="0"/>
              <a:t>ricos en calcio:</a:t>
            </a:r>
            <a:r>
              <a:rPr lang="es-ES" dirty="0"/>
              <a:t> </a:t>
            </a:r>
            <a:r>
              <a:rPr lang="es-ES" dirty="0" err="1" smtClean="0"/>
              <a:t>Ajonjoli</a:t>
            </a:r>
            <a:r>
              <a:rPr lang="es-ES" dirty="0" smtClean="0"/>
              <a:t>, </a:t>
            </a:r>
            <a:r>
              <a:rPr lang="es-ES" dirty="0" err="1" smtClean="0"/>
              <a:t>chia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La </a:t>
            </a:r>
            <a:r>
              <a:rPr lang="es-ES" b="1" dirty="0"/>
              <a:t>nueva versión de un </a:t>
            </a:r>
            <a:r>
              <a:rPr lang="es-ES" b="1" dirty="0" smtClean="0"/>
              <a:t>viejo conocido:</a:t>
            </a:r>
            <a:r>
              <a:rPr lang="es-ES" dirty="0" smtClean="0"/>
              <a:t> modifique sus recetas</a:t>
            </a:r>
            <a:endParaRPr lang="es-ES" dirty="0"/>
          </a:p>
        </p:txBody>
      </p:sp>
      <p:pic>
        <p:nvPicPr>
          <p:cNvPr id="5123" name="Picture 3" descr="C:\Users\JAVIER\Downloads\vaporera-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58" y="3452340"/>
            <a:ext cx="1233895" cy="8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VIER\Downloads\46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39" y="4581127"/>
            <a:ext cx="1536033" cy="7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AVIER\Downloads\brochetas-de-pollo-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41" y="5517231"/>
            <a:ext cx="1536033" cy="10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RENUNCIAR A MI COMIDA RECONFORTANTE FAVORITA</a:t>
            </a:r>
            <a:endParaRPr lang="es-ES" b="1" dirty="0"/>
          </a:p>
        </p:txBody>
      </p:sp>
      <p:pic>
        <p:nvPicPr>
          <p:cNvPr id="6146" name="Picture 2" descr="C:\Users\JAVIER\Downloads\img_como_cambiar_los_malos_habitos_2560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8125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VIER\Downloads\e2eecf3d-5a55-4f1b-b642-997820e5f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81168"/>
            <a:ext cx="2827412" cy="15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39153"/>
            <a:ext cx="7200916" cy="444217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dirty="0"/>
              <a:t>No! Una alimentación saludable se basa en el equilibrio. Usted puede disfrutar de sus comidas </a:t>
            </a:r>
            <a:r>
              <a:rPr lang="es-ES" dirty="0" smtClean="0"/>
              <a:t>favoritas</a:t>
            </a:r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b="1" dirty="0" smtClean="0"/>
              <a:t>CONCEJOS: </a:t>
            </a:r>
          </a:p>
          <a:p>
            <a:r>
              <a:rPr lang="es-ES" dirty="0"/>
              <a:t>Consúmalas con menos frecuencia. </a:t>
            </a:r>
            <a:endParaRPr lang="es-ES" dirty="0" smtClean="0"/>
          </a:p>
          <a:p>
            <a:r>
              <a:rPr lang="es-ES" dirty="0" smtClean="0"/>
              <a:t>Coma </a:t>
            </a:r>
            <a:r>
              <a:rPr lang="es-ES" dirty="0"/>
              <a:t>porciones más pequeñas. </a:t>
            </a:r>
            <a:endParaRPr lang="es-ES" dirty="0" smtClean="0"/>
          </a:p>
          <a:p>
            <a:r>
              <a:rPr lang="es-ES" dirty="0" smtClean="0"/>
              <a:t>Pruebe </a:t>
            </a:r>
            <a:r>
              <a:rPr lang="es-ES" dirty="0"/>
              <a:t>una versión con menos calorías. </a:t>
            </a:r>
          </a:p>
        </p:txBody>
      </p:sp>
    </p:spTree>
    <p:extLst>
      <p:ext uri="{BB962C8B-B14F-4D97-AF65-F5344CB8AC3E}">
        <p14:creationId xmlns:p14="http://schemas.microsoft.com/office/powerpoint/2010/main" val="8465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EL AGUA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920880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dirty="0"/>
              <a:t>P</a:t>
            </a:r>
            <a:r>
              <a:rPr lang="es-ES" dirty="0" smtClean="0"/>
              <a:t>ermite cumplir </a:t>
            </a:r>
            <a:r>
              <a:rPr lang="es-ES" dirty="0"/>
              <a:t>correctamente con </a:t>
            </a:r>
            <a:r>
              <a:rPr lang="es-ES" dirty="0" smtClean="0"/>
              <a:t>las  funciones del organismo, es </a:t>
            </a:r>
            <a:r>
              <a:rPr lang="es-ES" dirty="0"/>
              <a:t>un medio de disolución de líquidos, </a:t>
            </a:r>
            <a:r>
              <a:rPr lang="es-ES" dirty="0" smtClean="0"/>
              <a:t>transportadora </a:t>
            </a:r>
            <a:r>
              <a:rPr lang="es-ES" dirty="0"/>
              <a:t>de nutrientes, </a:t>
            </a:r>
            <a:r>
              <a:rPr lang="es-ES" dirty="0" smtClean="0"/>
              <a:t>regula </a:t>
            </a:r>
            <a:r>
              <a:rPr lang="es-ES" dirty="0"/>
              <a:t>la temperatura corporal, permite eliminar toxinas y ayuda a la </a:t>
            </a:r>
            <a:r>
              <a:rPr lang="es-ES" dirty="0" smtClean="0"/>
              <a:t>digestión</a:t>
            </a:r>
          </a:p>
        </p:txBody>
      </p:sp>
      <p:pic>
        <p:nvPicPr>
          <p:cNvPr id="7170" name="Picture 2" descr="C:\Users\JAVIER\Downloads\10273865_896508467054271_12530781968712762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968552" cy="36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737831" cy="59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99" cy="54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Evitar enfermedades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78768"/>
              </p:ext>
            </p:extLst>
          </p:nvPr>
        </p:nvGraphicFramePr>
        <p:xfrm>
          <a:off x="1331640" y="1844824"/>
          <a:ext cx="6777038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59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Afecciones</a:t>
                      </a:r>
                      <a:r>
                        <a:rPr lang="es-ES" b="1" baseline="0" dirty="0" smtClean="0"/>
                        <a:t> respiratorias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mandarina, naranja, papaya, piña, fresas, limón, guayaba, kiwi, mango, entre otras.</a:t>
                      </a:r>
                    </a:p>
                    <a:p>
                      <a:r>
                        <a:rPr lang="es-ES" dirty="0" smtClean="0"/>
                        <a:t>Verduras como tomate, zanahorias, espinaca, acelga, ajo, brócoli, calabaza, puerros, entre otros.</a:t>
                      </a:r>
                    </a:p>
                    <a:p>
                      <a:r>
                        <a:rPr lang="es-ES" dirty="0" smtClean="0"/>
                        <a:t>Legumbres como lentejas, garbanzos, judías blancas, habas, entre otros.</a:t>
                      </a:r>
                    </a:p>
                    <a:p>
                      <a:r>
                        <a:rPr lang="es-ES" dirty="0" smtClean="0"/>
                        <a:t>Lácteos.</a:t>
                      </a:r>
                    </a:p>
                    <a:p>
                      <a:r>
                        <a:rPr lang="es-ES" dirty="0" smtClean="0"/>
                        <a:t>Huevos.</a:t>
                      </a:r>
                    </a:p>
                    <a:p>
                      <a:r>
                        <a:rPr lang="es-ES" dirty="0" smtClean="0"/>
                        <a:t>Pescado.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2857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4544" y="4046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ALIMENTOS ANTICANCERIGENOS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646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328591" cy="577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es-ES" b="1" dirty="0" smtClean="0"/>
              <a:t>PARA LA DIABETES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Plátano macho</a:t>
            </a:r>
          </a:p>
          <a:p>
            <a:r>
              <a:rPr lang="es-ES" dirty="0" smtClean="0"/>
              <a:t>Arándanos</a:t>
            </a:r>
            <a:endParaRPr lang="es-ES" dirty="0"/>
          </a:p>
          <a:p>
            <a:r>
              <a:rPr lang="es-ES" dirty="0" err="1" smtClean="0"/>
              <a:t>Mix</a:t>
            </a:r>
            <a:r>
              <a:rPr lang="es-ES" dirty="0" smtClean="0"/>
              <a:t> </a:t>
            </a:r>
            <a:r>
              <a:rPr lang="es-ES" dirty="0"/>
              <a:t>de semillas y frutos secos</a:t>
            </a:r>
          </a:p>
          <a:p>
            <a:r>
              <a:rPr lang="es-ES" dirty="0" smtClean="0"/>
              <a:t>Canela</a:t>
            </a:r>
            <a:endParaRPr lang="es-ES" dirty="0"/>
          </a:p>
          <a:p>
            <a:r>
              <a:rPr lang="es-ES" dirty="0" smtClean="0"/>
              <a:t>Trigo </a:t>
            </a:r>
            <a:r>
              <a:rPr lang="es-ES" dirty="0"/>
              <a:t>sarraceno</a:t>
            </a:r>
          </a:p>
          <a:p>
            <a:r>
              <a:rPr lang="es-ES" dirty="0" smtClean="0"/>
              <a:t>Aceitunas </a:t>
            </a:r>
            <a:r>
              <a:rPr lang="es-ES" dirty="0"/>
              <a:t>negras</a:t>
            </a:r>
          </a:p>
          <a:p>
            <a:r>
              <a:rPr lang="es-ES" dirty="0" smtClean="0"/>
              <a:t>Espinacas</a:t>
            </a:r>
            <a:endParaRPr lang="es-ES" dirty="0"/>
          </a:p>
          <a:p>
            <a:r>
              <a:rPr lang="es-ES" dirty="0" smtClean="0"/>
              <a:t>Remolacha</a:t>
            </a:r>
            <a:endParaRPr lang="es-ES" dirty="0"/>
          </a:p>
          <a:p>
            <a:r>
              <a:rPr lang="es-ES" dirty="0" smtClean="0"/>
              <a:t>Chucrut</a:t>
            </a:r>
            <a:endParaRPr lang="es-ES" dirty="0"/>
          </a:p>
          <a:p>
            <a:r>
              <a:rPr lang="es-ES" dirty="0" err="1" smtClean="0"/>
              <a:t>Shitakes</a:t>
            </a:r>
            <a:endParaRPr lang="es-ES" dirty="0"/>
          </a:p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2280"/>
            <a:ext cx="2736304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43048"/>
            <a:ext cx="2736304" cy="17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1143000"/>
          </a:xfrm>
        </p:spPr>
        <p:txBody>
          <a:bodyPr/>
          <a:lstStyle/>
          <a:p>
            <a:r>
              <a:rPr lang="es-ES" b="1" dirty="0" smtClean="0"/>
              <a:t>METABOLISMO BASAL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48880"/>
            <a:ext cx="7272808" cy="30963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Es el </a:t>
            </a:r>
            <a:r>
              <a:rPr lang="es-ES" dirty="0">
                <a:solidFill>
                  <a:schemeClr val="tx1"/>
                </a:solidFill>
              </a:rPr>
              <a:t>valor mínimo de energía necesaria para que la célula subsista. Esta energía mínima es utilizada por la célula en las reacciones químicas intracelulares necesarias para la realización de funciones metabólicas </a:t>
            </a:r>
            <a:r>
              <a:rPr lang="es-ES" dirty="0" smtClean="0">
                <a:solidFill>
                  <a:schemeClr val="tx1"/>
                </a:solidFill>
              </a:rPr>
              <a:t>esenciales</a:t>
            </a:r>
          </a:p>
          <a:p>
            <a:pPr marL="68580" indent="0" algn="just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Es </a:t>
            </a:r>
            <a:r>
              <a:rPr lang="es-ES" dirty="0">
                <a:solidFill>
                  <a:schemeClr val="tx1"/>
                </a:solidFill>
              </a:rPr>
              <a:t>el gasto energético diario, es decir, lo que un cuerpo necesita diariamente para seguir </a:t>
            </a:r>
            <a:r>
              <a:rPr lang="es-ES" dirty="0" smtClean="0">
                <a:solidFill>
                  <a:schemeClr val="tx1"/>
                </a:solidFill>
              </a:rPr>
              <a:t>funcionando.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OTROS ALIMENTOS QUE AYUDAN A PREVENIR ENFERMEDADES</a:t>
            </a:r>
            <a:endParaRPr lang="es-ES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79803"/>
              </p:ext>
            </p:extLst>
          </p:nvPr>
        </p:nvGraphicFramePr>
        <p:xfrm>
          <a:off x="1042988" y="2324100"/>
          <a:ext cx="7345436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GUANÁBANA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Previene el </a:t>
                      </a:r>
                      <a:r>
                        <a:rPr lang="es-ES" dirty="0" err="1" smtClean="0"/>
                        <a:t>cancer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CEBOLLA.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Problemas respiratorios y de riñón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AJO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Antibiótico natural, anticoagulante y ayuda a elevar las defensas.</a:t>
                      </a:r>
                      <a:endParaRPr lang="es-E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ARÁNDANO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Antioxidante y aumenta la actividad metabólica del cuerpo.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PIÑA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 a combatir el colesterol, el estrés, la anemia, la artritis y la intoxicación severa.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OTROS ALIMENTOS QUE AYUDAN A PREVENIR ENFERMEDADES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363042"/>
              </p:ext>
            </p:extLst>
          </p:nvPr>
        </p:nvGraphicFramePr>
        <p:xfrm>
          <a:off x="1042988" y="2324100"/>
          <a:ext cx="7417444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MIEL DE AGAVE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Sustituto del azúcar, en caso de padecer diabetes.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BRÓCOLI.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 a proteger los vasos sanguíneos, previene el desgaste celular y enfermedades cardiovasculares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MANDARINA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 a disminuir el colesterol y prevenir las úlceras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PAPAYA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 a curar la colitis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AGUA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sirve para prevenir y curar distintos tipos de enfermedades urinarias.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05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/>
              <a:t>Hay alimentos buenos y </a:t>
            </a:r>
            <a:r>
              <a:rPr lang="es-ES" b="1" dirty="0" smtClean="0"/>
              <a:t>malos?</a:t>
            </a:r>
            <a:endParaRPr lang="es-ES" b="1" dirty="0"/>
          </a:p>
          <a:p>
            <a:r>
              <a:rPr lang="es-ES" dirty="0"/>
              <a:t>  </a:t>
            </a:r>
            <a:r>
              <a:rPr lang="es-ES" u="sng" dirty="0"/>
              <a:t>FALSO</a:t>
            </a:r>
            <a:r>
              <a:rPr lang="es-ES" dirty="0"/>
              <a:t>: No hay ningún alimento perfecto y completo, ni tampoco hay un alimento perjudicial. El conjunto y la variedad son los que determinan que exista una dieta sana y equilibrada.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1949202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ES" b="1" dirty="0"/>
              <a:t>Hay alimentos que </a:t>
            </a:r>
            <a:r>
              <a:rPr lang="es-ES" b="1" dirty="0" smtClean="0"/>
              <a:t>adelgazan?</a:t>
            </a:r>
            <a:endParaRPr lang="es-ES" b="1" dirty="0"/>
          </a:p>
          <a:p>
            <a:r>
              <a:rPr lang="es-ES" dirty="0"/>
              <a:t>  </a:t>
            </a:r>
            <a:r>
              <a:rPr lang="es-ES" u="sng" dirty="0"/>
              <a:t>FALSO</a:t>
            </a:r>
            <a:r>
              <a:rPr lang="es-ES" dirty="0"/>
              <a:t>: Todo alimento aporta calorías, </a:t>
            </a:r>
            <a:r>
              <a:rPr lang="es-ES" dirty="0" smtClean="0"/>
              <a:t>no </a:t>
            </a:r>
            <a:r>
              <a:rPr lang="es-ES" dirty="0"/>
              <a:t>hay un alimento concreto, ningún alimento hacer perder un gramo. Hay que encontrar el equilibrio entre la ingesta y el gasto energético</a:t>
            </a:r>
          </a:p>
          <a:p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093218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/>
              <a:t>El pan engorda… y la miga más</a:t>
            </a:r>
          </a:p>
          <a:p>
            <a:r>
              <a:rPr lang="es-ES" dirty="0"/>
              <a:t>  </a:t>
            </a:r>
            <a:r>
              <a:rPr lang="es-ES" u="sng" dirty="0"/>
              <a:t>FALSO</a:t>
            </a:r>
            <a:r>
              <a:rPr lang="es-ES" dirty="0"/>
              <a:t>: El pan no es un alimento de elevado valor calórico y además es pobre en grasa. Es rico en hidratos de carbono, nutriente que constituye la base de la </a:t>
            </a:r>
            <a:r>
              <a:rPr lang="es-ES" dirty="0" smtClean="0"/>
              <a:t>dieta. 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68" y="4437112"/>
            <a:ext cx="2275564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/>
              <a:t>L</a:t>
            </a:r>
            <a:r>
              <a:rPr lang="es-ES" b="1" dirty="0" smtClean="0"/>
              <a:t>os </a:t>
            </a:r>
            <a:r>
              <a:rPr lang="es-ES" b="1" dirty="0"/>
              <a:t>productos integrales tienen menos </a:t>
            </a:r>
            <a:r>
              <a:rPr lang="es-ES" b="1" dirty="0" smtClean="0"/>
              <a:t>calorías?</a:t>
            </a:r>
            <a:endParaRPr lang="es-ES" b="1" dirty="0"/>
          </a:p>
          <a:p>
            <a:r>
              <a:rPr lang="es-ES" dirty="0"/>
              <a:t>  </a:t>
            </a:r>
            <a:r>
              <a:rPr lang="es-ES" u="sng" dirty="0"/>
              <a:t>FALSO</a:t>
            </a:r>
            <a:r>
              <a:rPr lang="es-ES" dirty="0"/>
              <a:t>: Suelen contener cantidades muy similares al producto no integral, lo que realmente les diferencia es que los productos integrales poseen una cantidad mayor en fibra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29940"/>
            <a:ext cx="187719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6777317" cy="2905548"/>
          </a:xfrm>
        </p:spPr>
        <p:txBody>
          <a:bodyPr/>
          <a:lstStyle/>
          <a:p>
            <a:pPr marL="68580" indent="0">
              <a:buNone/>
            </a:pPr>
            <a:r>
              <a:rPr lang="es-ES" b="1" dirty="0"/>
              <a:t>Saltarse una comida </a:t>
            </a:r>
            <a:r>
              <a:rPr lang="es-ES" b="1" dirty="0" smtClean="0"/>
              <a:t>adelgaza?</a:t>
            </a:r>
            <a:endParaRPr lang="es-ES" b="1" dirty="0"/>
          </a:p>
          <a:p>
            <a:r>
              <a:rPr lang="es-ES" dirty="0"/>
              <a:t>  </a:t>
            </a:r>
            <a:r>
              <a:rPr lang="es-ES" u="sng" dirty="0"/>
              <a:t>FALSO: </a:t>
            </a:r>
            <a:r>
              <a:rPr lang="es-ES" dirty="0"/>
              <a:t>Es un mal hábito. Los especialistas recomiendan realizar cinco comidas al día, de esta manera controlamos nuestro sistema </a:t>
            </a:r>
            <a:r>
              <a:rPr lang="es-ES" dirty="0" smtClean="0"/>
              <a:t>hambre-saciedad</a:t>
            </a:r>
            <a:r>
              <a:rPr lang="es-ES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59727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ES" b="1" dirty="0"/>
              <a:t>Mezclar hidratos de carbono y proteínas </a:t>
            </a:r>
            <a:r>
              <a:rPr lang="es-ES" b="1" dirty="0" smtClean="0"/>
              <a:t>engorda?</a:t>
            </a:r>
            <a:endParaRPr lang="es-ES" b="1" dirty="0"/>
          </a:p>
          <a:p>
            <a:r>
              <a:rPr lang="es-ES" dirty="0"/>
              <a:t>  </a:t>
            </a:r>
            <a:r>
              <a:rPr lang="es-ES" u="sng" dirty="0"/>
              <a:t>FALSO</a:t>
            </a:r>
            <a:r>
              <a:rPr lang="es-ES" dirty="0"/>
              <a:t>: Es el fundamento de muchas dietas llamadas disociadas, pero no tiene ninguna base </a:t>
            </a:r>
            <a:r>
              <a:rPr lang="es-ES" dirty="0" smtClean="0"/>
              <a:t>científica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42184"/>
            <a:ext cx="28083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pPr algn="ctr"/>
            <a:r>
              <a:rPr lang="es-ES" b="1" dirty="0"/>
              <a:t>MITOS NUTRICIONALES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/>
              <a:t>El azúcar moreno es más saludable que el </a:t>
            </a:r>
            <a:r>
              <a:rPr lang="es-ES" b="1" dirty="0" smtClean="0"/>
              <a:t>blanco?</a:t>
            </a:r>
            <a:endParaRPr lang="es-ES" b="1" dirty="0"/>
          </a:p>
          <a:p>
            <a:r>
              <a:rPr lang="es-ES" dirty="0"/>
              <a:t> </a:t>
            </a:r>
            <a:r>
              <a:rPr lang="es-ES" u="sng" dirty="0"/>
              <a:t> FALSO</a:t>
            </a:r>
            <a:r>
              <a:rPr lang="es-ES" dirty="0"/>
              <a:t>: Se puede decir que la composición de ambos es casi idéntica, con una mínima variación del azúcar moreno que está recubierto con melaza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CONCEJOS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 importante </a:t>
            </a:r>
            <a:r>
              <a:rPr lang="es-ES" dirty="0"/>
              <a:t>que usted puede encontrar la manera de incluir a casi todos los alimentos en su plan de alimentación </a:t>
            </a:r>
            <a:r>
              <a:rPr lang="es-ES" dirty="0" smtClean="0"/>
              <a:t>saludable.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clave es ser constante y tomar siempre opciones saludables en su alimentación.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Al </a:t>
            </a:r>
            <a:r>
              <a:rPr lang="es-ES" dirty="0"/>
              <a:t>pensar más de manera positiva y concentrarse en los alimentos que puede comer, se ayudará a sí mismo a establecer hábitos alimenticios saludables.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87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METABOLISMO BASAL DEPENDE DE: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3699773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20000"/>
              </a:lnSpc>
            </a:pPr>
            <a:r>
              <a:rPr lang="es-ES" b="1" dirty="0"/>
              <a:t>Superficie corporal</a:t>
            </a:r>
            <a:r>
              <a:rPr lang="es-ES" dirty="0"/>
              <a:t>: </a:t>
            </a:r>
            <a:r>
              <a:rPr lang="es-ES" dirty="0" smtClean="0"/>
              <a:t>peso </a:t>
            </a:r>
            <a:r>
              <a:rPr lang="es-ES" dirty="0"/>
              <a:t>y la talla, </a:t>
            </a:r>
            <a:endParaRPr lang="es-ES" dirty="0" smtClean="0"/>
          </a:p>
          <a:p>
            <a:pPr lvl="0" algn="just">
              <a:lnSpc>
                <a:spcPct val="120000"/>
              </a:lnSpc>
            </a:pPr>
            <a:r>
              <a:rPr lang="es-ES" b="1" dirty="0" smtClean="0"/>
              <a:t>Edad</a:t>
            </a:r>
            <a:r>
              <a:rPr lang="es-ES" dirty="0"/>
              <a:t>: H</a:t>
            </a:r>
            <a:r>
              <a:rPr lang="es-ES" u="sng" dirty="0"/>
              <a:t>ombres</a:t>
            </a:r>
            <a:r>
              <a:rPr lang="es-ES" dirty="0"/>
              <a:t> </a:t>
            </a:r>
            <a:r>
              <a:rPr lang="es-ES" dirty="0" smtClean="0"/>
              <a:t>aumenta </a:t>
            </a:r>
            <a:r>
              <a:rPr lang="es-ES" dirty="0"/>
              <a:t>desde el nacimiento hasta los 20 años como máximo y decrece </a:t>
            </a:r>
            <a:r>
              <a:rPr lang="es-ES" dirty="0" smtClean="0"/>
              <a:t>hasta </a:t>
            </a:r>
            <a:r>
              <a:rPr lang="es-ES" dirty="0"/>
              <a:t>los 50 donde es un 80% del </a:t>
            </a:r>
            <a:r>
              <a:rPr lang="es-ES" dirty="0" smtClean="0"/>
              <a:t>máximo.</a:t>
            </a:r>
          </a:p>
          <a:p>
            <a:pPr algn="just">
              <a:lnSpc>
                <a:spcPct val="120000"/>
              </a:lnSpc>
            </a:pPr>
            <a:r>
              <a:rPr lang="es-ES" u="sng" dirty="0" smtClean="0"/>
              <a:t>Mujeres</a:t>
            </a:r>
            <a:r>
              <a:rPr lang="es-ES" dirty="0" smtClean="0"/>
              <a:t> el máximo se alcanza en la pubertad y de ahí decrece hasta los 50 años donde es el 75 % del máximo.</a:t>
            </a:r>
          </a:p>
          <a:p>
            <a:pPr lvl="0" algn="just">
              <a:lnSpc>
                <a:spcPct val="120000"/>
              </a:lnSpc>
            </a:pPr>
            <a:r>
              <a:rPr lang="es-ES" b="1" dirty="0" smtClean="0"/>
              <a:t>Clima</a:t>
            </a:r>
            <a:r>
              <a:rPr lang="es-ES" b="1" dirty="0"/>
              <a:t>: </a:t>
            </a:r>
            <a:r>
              <a:rPr lang="es-ES" dirty="0"/>
              <a:t>en los fríos aumenta para mantener la </a:t>
            </a:r>
            <a:r>
              <a:rPr lang="es-ES" dirty="0" err="1" smtClean="0"/>
              <a:t>Tº</a:t>
            </a:r>
            <a:r>
              <a:rPr lang="es-ES" dirty="0" smtClean="0"/>
              <a:t> </a:t>
            </a:r>
            <a:r>
              <a:rPr lang="es-ES" dirty="0"/>
              <a:t>corporal.</a:t>
            </a:r>
          </a:p>
          <a:p>
            <a:pPr lvl="0" algn="just">
              <a:lnSpc>
                <a:spcPct val="120000"/>
              </a:lnSpc>
            </a:pPr>
            <a:r>
              <a:rPr lang="es-ES" b="1" dirty="0"/>
              <a:t>Embarazo y lactancia: </a:t>
            </a:r>
            <a:r>
              <a:rPr lang="es-ES" dirty="0"/>
              <a:t>aumenta el metabolismo </a:t>
            </a:r>
            <a:endParaRPr lang="es-ES" dirty="0" smtClean="0"/>
          </a:p>
          <a:p>
            <a:pPr lvl="0" algn="just">
              <a:lnSpc>
                <a:spcPct val="120000"/>
              </a:lnSpc>
            </a:pPr>
            <a:r>
              <a:rPr lang="es-ES" b="1" dirty="0" smtClean="0"/>
              <a:t>Estados </a:t>
            </a:r>
            <a:r>
              <a:rPr lang="es-ES" b="1" dirty="0"/>
              <a:t>patológicos: </a:t>
            </a:r>
            <a:r>
              <a:rPr lang="es-ES" dirty="0"/>
              <a:t>ej. Fiebre, </a:t>
            </a:r>
            <a:r>
              <a:rPr lang="es-ES" dirty="0" smtClean="0"/>
              <a:t>hipertiroidismo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14004" y="5445224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3"/>
                </a:solidFill>
              </a:rPr>
              <a:t>GRACIAS</a:t>
            </a:r>
            <a:endParaRPr lang="es-ES" b="1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760640" cy="52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BIBLIOGRAFIA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Autofit/>
          </a:bodyPr>
          <a:lstStyle/>
          <a:p>
            <a:r>
              <a:rPr lang="es-ES" sz="1800" dirty="0"/>
              <a:t>Recomendaciones en ALIMENTACIÓN Y NUTRICIÓN; Dra. Carmen Gómez Candela, Dña. Begoña Barragán García, </a:t>
            </a:r>
            <a:r>
              <a:rPr lang="es-ES" sz="1800" dirty="0" smtClean="0"/>
              <a:t>2011</a:t>
            </a:r>
          </a:p>
          <a:p>
            <a:r>
              <a:rPr lang="es-ES" sz="1800" dirty="0" smtClean="0"/>
              <a:t>NUTRICION; </a:t>
            </a:r>
            <a:r>
              <a:rPr lang="es-ES" sz="1800" dirty="0" err="1" smtClean="0"/>
              <a:t>Belen</a:t>
            </a:r>
            <a:r>
              <a:rPr lang="es-ES" sz="1800" dirty="0" smtClean="0"/>
              <a:t> Otero Lamas, 2012</a:t>
            </a:r>
          </a:p>
          <a:p>
            <a:r>
              <a:rPr lang="es-ES" sz="1800" dirty="0" err="1" smtClean="0"/>
              <a:t>Guia</a:t>
            </a:r>
            <a:r>
              <a:rPr lang="es-ES" sz="1800" dirty="0" smtClean="0"/>
              <a:t> </a:t>
            </a:r>
            <a:r>
              <a:rPr lang="es-ES" sz="1800" dirty="0"/>
              <a:t>de </a:t>
            </a:r>
            <a:r>
              <a:rPr lang="es-ES" sz="1800" dirty="0" err="1"/>
              <a:t>nutricion</a:t>
            </a:r>
            <a:r>
              <a:rPr lang="es-ES" sz="1800" dirty="0"/>
              <a:t> y </a:t>
            </a:r>
            <a:r>
              <a:rPr lang="es-ES" sz="1800" dirty="0" err="1" smtClean="0"/>
              <a:t>dietetica</a:t>
            </a:r>
            <a:r>
              <a:rPr lang="es-ES" sz="1800" dirty="0" smtClean="0"/>
              <a:t>, 2005</a:t>
            </a:r>
            <a:endParaRPr lang="es-ES" sz="1800" dirty="0"/>
          </a:p>
          <a:p>
            <a:r>
              <a:rPr lang="es-ES" sz="1800" dirty="0" smtClean="0">
                <a:hlinkClick r:id="rId2"/>
              </a:rPr>
              <a:t>https</a:t>
            </a:r>
            <a:r>
              <a:rPr lang="es-ES" sz="1800" dirty="0">
                <a:hlinkClick r:id="rId2"/>
              </a:rPr>
              <a:t>://</a:t>
            </a:r>
            <a:r>
              <a:rPr lang="es-ES" sz="1800" dirty="0" smtClean="0">
                <a:hlinkClick r:id="rId2"/>
              </a:rPr>
              <a:t>www.webconsultas.com/dieta-y-nutricion/dieta-equilibrada/falsos-mitos-en-alimentacion-807</a:t>
            </a:r>
            <a:endParaRPr lang="es-ES" sz="1800" dirty="0" smtClean="0"/>
          </a:p>
          <a:p>
            <a:r>
              <a:rPr lang="es-ES" sz="1800" dirty="0">
                <a:hlinkClick r:id="rId3"/>
              </a:rPr>
              <a:t>https://</a:t>
            </a:r>
            <a:r>
              <a:rPr lang="es-ES" sz="1800" dirty="0" smtClean="0">
                <a:hlinkClick r:id="rId3"/>
              </a:rPr>
              <a:t>www.cuerpomente.com/alimentacion/dieta-terapeutica/10-alimentos-para-tratar-diabetes_1889/3</a:t>
            </a:r>
            <a:endParaRPr lang="es-ES" sz="1800" dirty="0" smtClean="0"/>
          </a:p>
          <a:p>
            <a:r>
              <a:rPr lang="es-ES" sz="1800" dirty="0">
                <a:hlinkClick r:id="rId4"/>
              </a:rPr>
              <a:t>https://</a:t>
            </a:r>
            <a:r>
              <a:rPr lang="es-ES" sz="1800" dirty="0" smtClean="0">
                <a:hlinkClick r:id="rId4"/>
              </a:rPr>
              <a:t>noticias.universia.net.co/en-portada/noticia/2012/11/06/980074/cuales-son-10-alimentos-previenen-sanan-enfermedades.html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8335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NUTRIENTES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40324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dirty="0"/>
              <a:t>son sustancias que se encuentran dentro de los alimentos y que el cuerpo necesita para realizar diferentes funciones y mantener la </a:t>
            </a:r>
            <a:r>
              <a:rPr lang="es-ES" dirty="0" smtClean="0"/>
              <a:t>salud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96651"/>
              </p:ext>
            </p:extLst>
          </p:nvPr>
        </p:nvGraphicFramePr>
        <p:xfrm>
          <a:off x="1259632" y="3933056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Macro nutrientes: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Micronutrientes: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proteínas</a:t>
                      </a: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carbo-hidratos</a:t>
                      </a:r>
                    </a:p>
                    <a:p>
                      <a:pPr marL="68580" indent="0">
                        <a:buNone/>
                      </a:pPr>
                      <a:r>
                        <a:rPr lang="pt-BR" b="1" dirty="0" err="1" smtClean="0"/>
                        <a:t>Grasas</a:t>
                      </a:r>
                      <a:r>
                        <a:rPr lang="pt-BR" b="1" dirty="0" smtClean="0"/>
                        <a:t> (</a:t>
                      </a:r>
                      <a:r>
                        <a:rPr lang="pt-BR" b="1" dirty="0" err="1" smtClean="0"/>
                        <a:t>lipidos</a:t>
                      </a:r>
                      <a:r>
                        <a:rPr lang="pt-BR" b="1" dirty="0" smtClean="0"/>
                        <a:t>)</a:t>
                      </a:r>
                    </a:p>
                    <a:p>
                      <a:pPr marL="68580" indent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>
                        <a:buNone/>
                      </a:pPr>
                      <a:r>
                        <a:rPr lang="pt-BR" b="1" dirty="0" smtClean="0"/>
                        <a:t>vitaminas</a:t>
                      </a:r>
                    </a:p>
                    <a:p>
                      <a:pPr marL="68580" indent="0">
                        <a:buNone/>
                      </a:pPr>
                      <a:r>
                        <a:rPr lang="pt-BR" b="1" dirty="0" err="1" smtClean="0"/>
                        <a:t>minerales</a:t>
                      </a:r>
                      <a:endParaRPr lang="pt-BR" b="1" dirty="0" smtClean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MACRONUTRIENTES</a:t>
            </a:r>
            <a:endParaRPr lang="es-E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5465"/>
            <a:ext cx="69291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PROTEINAS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3915797"/>
          </a:xfrm>
        </p:spPr>
        <p:txBody>
          <a:bodyPr/>
          <a:lstStyle/>
          <a:p>
            <a:r>
              <a:rPr lang="es-PE" dirty="0" smtClean="0"/>
              <a:t>Forman parte </a:t>
            </a:r>
            <a:r>
              <a:rPr lang="es-PE" dirty="0"/>
              <a:t>de la estructura básica de los tejidos </a:t>
            </a:r>
            <a:r>
              <a:rPr lang="es-PE" dirty="0" smtClean="0"/>
              <a:t>y </a:t>
            </a:r>
            <a:r>
              <a:rPr lang="es-PE" dirty="0"/>
              <a:t>por otro, desempeñan funciones metabólicas y </a:t>
            </a:r>
            <a:r>
              <a:rPr lang="es-PE" dirty="0" smtClean="0"/>
              <a:t>reguladoras </a:t>
            </a:r>
          </a:p>
          <a:p>
            <a:pPr marL="68580" indent="0">
              <a:buNone/>
            </a:pPr>
            <a:endParaRPr lang="es-PE" dirty="0" smtClean="0"/>
          </a:p>
          <a:p>
            <a:r>
              <a:rPr lang="es-ES" b="1" dirty="0"/>
              <a:t>Se encuentran</a:t>
            </a:r>
            <a:r>
              <a:rPr lang="es-ES" dirty="0"/>
              <a:t> en las carnes (de res, aves, de cacería), pescado, mariscos, crustáceos, huevos, leche, quesos, embutidos (mortadela, salchichas, salchichón), granos </a:t>
            </a:r>
            <a:r>
              <a:rPr lang="es-ES" dirty="0" smtClean="0"/>
              <a:t>como </a:t>
            </a:r>
            <a:r>
              <a:rPr lang="es-ES" dirty="0"/>
              <a:t>frijoles, arvejas, lentejas.</a:t>
            </a:r>
          </a:p>
        </p:txBody>
      </p:sp>
    </p:spTree>
    <p:extLst>
      <p:ext uri="{BB962C8B-B14F-4D97-AF65-F5344CB8AC3E}">
        <p14:creationId xmlns:p14="http://schemas.microsoft.com/office/powerpoint/2010/main" val="28683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CARBOHIDRATOS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920880" cy="3699773"/>
          </a:xfrm>
        </p:spPr>
        <p:txBody>
          <a:bodyPr>
            <a:normAutofit/>
          </a:bodyPr>
          <a:lstStyle/>
          <a:p>
            <a:r>
              <a:rPr lang="es-ES" dirty="0"/>
              <a:t>Nos dan energía y calor para movernos y desarrollar todas las actividades diarias. Son de origen vegetal</a:t>
            </a:r>
            <a:r>
              <a:rPr lang="es-ES" dirty="0" smtClean="0"/>
              <a:t>.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b="1" dirty="0"/>
              <a:t>Se encuentran</a:t>
            </a:r>
            <a:r>
              <a:rPr lang="es-ES" dirty="0"/>
              <a:t> en los cereales: maíz, trigo, </a:t>
            </a:r>
            <a:r>
              <a:rPr lang="es-ES" dirty="0" smtClean="0"/>
              <a:t>arroz y </a:t>
            </a:r>
            <a:r>
              <a:rPr lang="es-ES" dirty="0"/>
              <a:t>sus productos (harinas, pastas</a:t>
            </a:r>
            <a:r>
              <a:rPr lang="es-ES" dirty="0" smtClean="0"/>
              <a:t>). Tubérculos </a:t>
            </a:r>
            <a:r>
              <a:rPr lang="es-ES" dirty="0"/>
              <a:t>o verduras: papa</a:t>
            </a:r>
            <a:r>
              <a:rPr lang="es-ES" dirty="0" smtClean="0"/>
              <a:t>, </a:t>
            </a:r>
            <a:r>
              <a:rPr lang="es-ES" dirty="0"/>
              <a:t>apio, yuca, </a:t>
            </a:r>
            <a:r>
              <a:rPr lang="es-ES" dirty="0" smtClean="0"/>
              <a:t> </a:t>
            </a:r>
            <a:r>
              <a:rPr lang="es-ES" dirty="0"/>
              <a:t>batata; </a:t>
            </a:r>
            <a:r>
              <a:rPr lang="es-ES" dirty="0" smtClean="0"/>
              <a:t>plátano. Azúcar </a:t>
            </a:r>
            <a:r>
              <a:rPr lang="es-ES" dirty="0"/>
              <a:t>(blanca o morena), </a:t>
            </a:r>
            <a:r>
              <a:rPr lang="es-ES" dirty="0" smtClean="0"/>
              <a:t>miel. Granos </a:t>
            </a:r>
            <a:r>
              <a:rPr lang="es-ES" dirty="0"/>
              <a:t>como </a:t>
            </a:r>
            <a:r>
              <a:rPr lang="es-ES" dirty="0" smtClean="0"/>
              <a:t>arvejas</a:t>
            </a:r>
            <a:r>
              <a:rPr lang="es-ES" dirty="0"/>
              <a:t>, lentejas, garbanzos, </a:t>
            </a:r>
            <a:r>
              <a:rPr lang="es-ES" dirty="0" smtClean="0"/>
              <a:t>frijoles</a:t>
            </a:r>
            <a:r>
              <a:rPr lang="es-ES" dirty="0"/>
              <a:t>.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GRASAS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405981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Son la fuente más concentrada de energía para nuestro cuerpo y cerebro. Participan en </a:t>
            </a:r>
            <a:r>
              <a:rPr lang="es-ES" dirty="0" smtClean="0"/>
              <a:t>funciones </a:t>
            </a:r>
            <a:r>
              <a:rPr lang="es-ES" dirty="0"/>
              <a:t>específicas y forman parte de los tejidos del cuerpo y de algunas vitaminas y hormonas. 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r>
              <a:rPr lang="es-ES" b="1" dirty="0" smtClean="0"/>
              <a:t>Se </a:t>
            </a:r>
            <a:r>
              <a:rPr lang="es-ES" b="1" dirty="0"/>
              <a:t>encuentran</a:t>
            </a:r>
            <a:r>
              <a:rPr lang="es-ES" dirty="0"/>
              <a:t> en las carnes rojas, piel del pollo, leche, mantequilla y queso, aceites vegetales (de girasol, maíz, ajonjolí, algodón), margarina, aguacate, aceitunas, algunas semillas como el maní, merey, pistacho, almendras, nuez.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8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451</TotalTime>
  <Words>904</Words>
  <Application>Microsoft Office PowerPoint</Application>
  <PresentationFormat>Presentación en pantalla (4:3)</PresentationFormat>
  <Paragraphs>161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Century Gothic</vt:lpstr>
      <vt:lpstr>Wingdings 2</vt:lpstr>
      <vt:lpstr>Austin</vt:lpstr>
      <vt:lpstr>NUTRICION Alimentación saludable</vt:lpstr>
      <vt:lpstr>Presentación de PowerPoint</vt:lpstr>
      <vt:lpstr>METABOLISMO BASAL</vt:lpstr>
      <vt:lpstr>METABOLISMO BASAL DEPENDE DE:</vt:lpstr>
      <vt:lpstr>NUTRIENTES</vt:lpstr>
      <vt:lpstr>MACRONUTRIENTES</vt:lpstr>
      <vt:lpstr>PROTEINAS</vt:lpstr>
      <vt:lpstr>CARBOHIDRATOS</vt:lpstr>
      <vt:lpstr>GRASAS</vt:lpstr>
      <vt:lpstr>MICRONUTRIENTES</vt:lpstr>
      <vt:lpstr>VITAMINAS</vt:lpstr>
      <vt:lpstr>Presentación de PowerPoint</vt:lpstr>
      <vt:lpstr>MINERALES</vt:lpstr>
      <vt:lpstr>Presentación de PowerPoint</vt:lpstr>
      <vt:lpstr>Presentación de PowerPoint</vt:lpstr>
      <vt:lpstr>Presentación de PowerPoint</vt:lpstr>
      <vt:lpstr>ALIMENTACION SALUDABLE</vt:lpstr>
      <vt:lpstr>ALIMENTACION SALUDABLE</vt:lpstr>
      <vt:lpstr>Un plan de alimentación saludable tiene en cuenta lo siguiente:</vt:lpstr>
      <vt:lpstr>DSIFRUTE DE SUS COMIDAS</vt:lpstr>
      <vt:lpstr>RENUNCIAR A MI COMIDA RECONFORTANTE FAVORITA</vt:lpstr>
      <vt:lpstr>EL AGUA</vt:lpstr>
      <vt:lpstr>Presentación de PowerPoint</vt:lpstr>
      <vt:lpstr>Presentación de PowerPoint</vt:lpstr>
      <vt:lpstr>Presentación de PowerPoint</vt:lpstr>
      <vt:lpstr>Evitar enfermedades</vt:lpstr>
      <vt:lpstr>ALIMENTOS ANTICANCERIGENOS</vt:lpstr>
      <vt:lpstr>Presentación de PowerPoint</vt:lpstr>
      <vt:lpstr>PARA LA DIABETES</vt:lpstr>
      <vt:lpstr>OTROS ALIMENTOS QUE AYUDAN A PREVENIR ENFERMEDADES</vt:lpstr>
      <vt:lpstr>OTROS ALIMENTOS QUE AYUDAN A PREVENIR ENFERMEDADES</vt:lpstr>
      <vt:lpstr>MITOS NUTRICIONALES</vt:lpstr>
      <vt:lpstr>MITOS NUTRICIONALES</vt:lpstr>
      <vt:lpstr>MITOS NUTRICIONALES</vt:lpstr>
      <vt:lpstr>MITOS NUTRICIONALES</vt:lpstr>
      <vt:lpstr>MITOS NUTRICIONALES</vt:lpstr>
      <vt:lpstr>MITOS NUTRICIONALES</vt:lpstr>
      <vt:lpstr>MITOS NUTRICIONALES</vt:lpstr>
      <vt:lpstr>CONCEJOS</vt:lpstr>
      <vt:lpstr>GRACIAS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NUTRICION Alimentación saludable</dc:title>
  <dc:creator>JAVIER</dc:creator>
  <cp:lastModifiedBy>DELL</cp:lastModifiedBy>
  <cp:revision>35</cp:revision>
  <dcterms:created xsi:type="dcterms:W3CDTF">2019-12-16T02:58:04Z</dcterms:created>
  <dcterms:modified xsi:type="dcterms:W3CDTF">2019-12-17T14:27:49Z</dcterms:modified>
</cp:coreProperties>
</file>