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19F535-6196-4447-870A-002C4F8F01BA}" type="datetimeFigureOut">
              <a:rPr lang="es-PE" smtClean="0"/>
              <a:t>03/07/2017</a:t>
            </a:fld>
            <a:endParaRPr lang="es-PE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BB78E3-D0DB-4403-B5DE-E3A89D80C016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352928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>INTELIGENCIAS MULTIPLES </a:t>
            </a:r>
            <a:br>
              <a:rPr lang="es-PE" dirty="0" smtClean="0"/>
            </a:br>
            <a:r>
              <a:rPr lang="es-PE" dirty="0" smtClean="0"/>
              <a:t>Y </a:t>
            </a:r>
            <a:br>
              <a:rPr lang="es-PE" dirty="0" smtClean="0"/>
            </a:br>
            <a:r>
              <a:rPr lang="es-PE" dirty="0" smtClean="0"/>
              <a:t>ESTILOS DE </a:t>
            </a:r>
            <a:r>
              <a:rPr lang="es-PE" smtClean="0"/>
              <a:t>APRENDIzAJE</a:t>
            </a:r>
            <a:r>
              <a:rPr lang="es-PE" dirty="0" smtClean="0"/>
              <a:t/>
            </a:r>
            <a:br>
              <a:rPr lang="es-PE" dirty="0" smtClean="0"/>
            </a:br>
            <a:r>
              <a:rPr lang="es-PE" dirty="0"/>
              <a:t/>
            </a:r>
            <a:br>
              <a:rPr lang="es-PE" dirty="0"/>
            </a:br>
            <a:r>
              <a:rPr lang="es-PE" dirty="0" smtClean="0"/>
              <a:t>de Howard Gardner 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458200" cy="1152128"/>
          </a:xfrm>
        </p:spPr>
        <p:txBody>
          <a:bodyPr/>
          <a:lstStyle/>
          <a:p>
            <a:r>
              <a:rPr lang="es-PE" dirty="0" smtClean="0"/>
              <a:t>     </a:t>
            </a:r>
            <a:r>
              <a:rPr lang="es-PE" sz="2800" dirty="0" smtClean="0"/>
              <a:t>Alejandra Mendoza Claure</a:t>
            </a:r>
            <a:endParaRPr lang="es-P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8" y="2132856"/>
            <a:ext cx="8320568" cy="3491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274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Inteligencia lógico/matemático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PE" b="1" i="1" dirty="0"/>
              <a:t>Capacidades implicadas </a:t>
            </a:r>
            <a:r>
              <a:rPr lang="es-PE" dirty="0"/>
              <a:t>- Capacidad para identificar modelos, calcular, formular y verificar hipótesis, utilizar el método científico y los razonamientos inductivo y deductivo.</a:t>
            </a:r>
          </a:p>
          <a:p>
            <a:pPr algn="just"/>
            <a:r>
              <a:rPr lang="es-PE" b="1" i="1" dirty="0"/>
              <a:t>Habilidades relacionadas </a:t>
            </a:r>
            <a:r>
              <a:rPr lang="es-PE" dirty="0"/>
              <a:t>- Capacidad para identificar modelos, calcular, formular y verificar hipótesis, utilizar el método científico y los razonamientos inductivo y deductivo.</a:t>
            </a:r>
          </a:p>
          <a:p>
            <a:pPr algn="just"/>
            <a:r>
              <a:rPr lang="es-PE" b="1" i="1" dirty="0"/>
              <a:t>Perfiles profesionales </a:t>
            </a:r>
            <a:r>
              <a:rPr lang="es-PE" dirty="0"/>
              <a:t>- Economistas, ingenieros, científicos, </a:t>
            </a:r>
            <a:r>
              <a:rPr lang="es-PE" dirty="0" smtClean="0"/>
              <a:t>etc.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66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visual/espacial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6792"/>
            <a:ext cx="4699248" cy="5112568"/>
          </a:xfrm>
        </p:spPr>
        <p:txBody>
          <a:bodyPr>
            <a:normAutofit fontScale="85000" lnSpcReduction="20000"/>
          </a:bodyPr>
          <a:lstStyle/>
          <a:p>
            <a:r>
              <a:rPr lang="es-PE" dirty="0"/>
              <a:t> Es la capacidad de pensar en tres dimensiones. </a:t>
            </a: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r>
              <a:rPr lang="es-PE" dirty="0"/>
              <a:t>Permite percibir imágenes externas e internas. </a:t>
            </a: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r>
              <a:rPr lang="es-PE" dirty="0"/>
              <a:t>recrearlas, transformarlas o </a:t>
            </a:r>
            <a:r>
              <a:rPr lang="es-PE" dirty="0" smtClean="0"/>
              <a:t>modificarlas</a:t>
            </a:r>
          </a:p>
          <a:p>
            <a:endParaRPr lang="es-PE" dirty="0"/>
          </a:p>
          <a:p>
            <a:r>
              <a:rPr lang="es-PE" dirty="0"/>
              <a:t> recorrer el espacio o hacer que los objetos lo recorran  y producir o decodificar información gráfica. </a:t>
            </a:r>
          </a:p>
          <a:p>
            <a:endParaRPr lang="es-P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680208" cy="297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visual/espacial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PE" b="1" i="1" dirty="0"/>
              <a:t>Aspectos biológicos - </a:t>
            </a:r>
            <a:r>
              <a:rPr lang="es-PE" dirty="0"/>
              <a:t>El hemisferio derecho (en las personas diestras) demuestra ser la sede más importante del cálculo espacial.</a:t>
            </a:r>
          </a:p>
          <a:p>
            <a:pPr algn="just"/>
            <a:r>
              <a:rPr lang="es-PE" b="1" i="1" dirty="0"/>
              <a:t>Capacidades implicadas </a:t>
            </a:r>
            <a:r>
              <a:rPr lang="es-PE" dirty="0"/>
              <a:t>- Capacidad para presentar ideas visualmente, crear imágenes mentales, percibir detalles visuales, dibujar y confeccionar bocetos.</a:t>
            </a:r>
          </a:p>
          <a:p>
            <a:pPr algn="just"/>
            <a:r>
              <a:rPr lang="es-PE" b="1" i="1" dirty="0"/>
              <a:t>Habilidades relacionadas </a:t>
            </a:r>
            <a:r>
              <a:rPr lang="es-PE" dirty="0"/>
              <a:t>- Realizar creaciones visuales y visualizar con precisión.</a:t>
            </a:r>
          </a:p>
          <a:p>
            <a:pPr algn="just"/>
            <a:r>
              <a:rPr lang="es-PE" dirty="0"/>
              <a:t>Perfiles profesionales - Artistas, fotógrafos, arquitectos, diseñadores, publicistas.</a:t>
            </a:r>
          </a:p>
        </p:txBody>
      </p:sp>
    </p:spTree>
    <p:extLst>
      <p:ext uri="{BB962C8B-B14F-4D97-AF65-F5344CB8AC3E}">
        <p14:creationId xmlns:p14="http://schemas.microsoft.com/office/powerpoint/2010/main" val="11293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Inteligencia corporal/kinestésica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700808"/>
            <a:ext cx="5347320" cy="51571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/>
              <a:t>Es la capacidad para usar todo el cuerpo en la expresión de ideas y sentimientos, y la facilidad en el uso de las manos para transformar elementos. </a:t>
            </a:r>
          </a:p>
          <a:p>
            <a:pPr algn="just"/>
            <a:r>
              <a:rPr lang="es-PE" dirty="0"/>
              <a:t>Incluye habilidades de coordinación, destreza, equilibrio, flexibilidad, fuerza y velocidad, como así también la capacidad </a:t>
            </a:r>
            <a:r>
              <a:rPr lang="es-PE" dirty="0" smtClean="0"/>
              <a:t>cenestésica </a:t>
            </a:r>
            <a:r>
              <a:rPr lang="es-PE" dirty="0"/>
              <a:t>y la percepción de medidas y volúmenes. </a:t>
            </a:r>
          </a:p>
          <a:p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808312" cy="472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5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rítmica/musical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12776"/>
            <a:ext cx="5131296" cy="5445224"/>
          </a:xfrm>
        </p:spPr>
        <p:txBody>
          <a:bodyPr>
            <a:normAutofit/>
          </a:bodyPr>
          <a:lstStyle/>
          <a:p>
            <a:r>
              <a:rPr lang="es-PE" dirty="0"/>
              <a:t>Es la capacidad de percibir, discriminar, transformar y expresar las formas musicales</a:t>
            </a:r>
            <a:r>
              <a:rPr lang="es-PE" dirty="0" smtClean="0"/>
              <a:t>.</a:t>
            </a:r>
          </a:p>
          <a:p>
            <a:pPr marL="0" indent="0">
              <a:buNone/>
            </a:pPr>
            <a:endParaRPr lang="es-PE" dirty="0"/>
          </a:p>
          <a:p>
            <a:r>
              <a:rPr lang="es-PE" dirty="0"/>
              <a:t>Incluye la sensibilidad al ritmo, al tono y al timbre. 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0372"/>
            <a:ext cx="324036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1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rítmica/musical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PE" b="1" i="1" dirty="0"/>
              <a:t>Aspectos biológicos </a:t>
            </a:r>
            <a:r>
              <a:rPr lang="es-PE" dirty="0"/>
              <a:t>- Ciertas áreas del cerebro desempeñan papeles importantes en la percepción y la producción musical. </a:t>
            </a:r>
            <a:r>
              <a:rPr lang="es-PE" dirty="0" smtClean="0"/>
              <a:t>en </a:t>
            </a:r>
            <a:r>
              <a:rPr lang="es-PE" dirty="0"/>
              <a:t>caso de lesiones cerebrales, existe evidencia de "amusia" (pérdida de habilidad musical).</a:t>
            </a:r>
          </a:p>
          <a:p>
            <a:pPr algn="just"/>
            <a:r>
              <a:rPr lang="es-PE" b="1" i="1" dirty="0"/>
              <a:t>Capacidades implicadas </a:t>
            </a:r>
            <a:r>
              <a:rPr lang="es-PE" dirty="0"/>
              <a:t>- Capacidad para escuchar, cantar, tocar instrumentos.</a:t>
            </a:r>
          </a:p>
          <a:p>
            <a:pPr algn="just"/>
            <a:r>
              <a:rPr lang="es-PE" dirty="0"/>
              <a:t>Habilidades relacionadas - Crear y analizar música.</a:t>
            </a:r>
          </a:p>
          <a:p>
            <a:pPr algn="just"/>
            <a:r>
              <a:rPr lang="es-PE" b="1" i="1" dirty="0"/>
              <a:t>Perfiles profesionales </a:t>
            </a:r>
            <a:r>
              <a:rPr lang="es-PE" dirty="0"/>
              <a:t>- Músicos, compositores, críticos </a:t>
            </a:r>
            <a:r>
              <a:rPr lang="es-PE" dirty="0" smtClean="0"/>
              <a:t>musicales.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52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interpersonal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412776"/>
            <a:ext cx="4123184" cy="5184576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Es la capacidad de entender a los demás e interactuar  eficazmente con ellos. </a:t>
            </a:r>
          </a:p>
          <a:p>
            <a:r>
              <a:rPr lang="es-PE" dirty="0"/>
              <a:t> Incluye la sensibilidad a expresiones faciales, la voz, los gestos y posturas y la habilidad para responder.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02957"/>
            <a:ext cx="4464496" cy="36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interpersonal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PE" b="1" i="1" dirty="0"/>
              <a:t>Aspectos biológicos - </a:t>
            </a:r>
            <a:r>
              <a:rPr lang="es-PE" dirty="0" smtClean="0"/>
              <a:t>los </a:t>
            </a:r>
            <a:r>
              <a:rPr lang="es-PE" dirty="0"/>
              <a:t>lóbulos frontales desempeñan un papel importante en el conocimiento interpersonal. </a:t>
            </a:r>
          </a:p>
          <a:p>
            <a:pPr algn="just"/>
            <a:r>
              <a:rPr lang="es-PE" b="1" i="1" dirty="0"/>
              <a:t>Capacidades implicadas </a:t>
            </a:r>
            <a:r>
              <a:rPr lang="es-PE" dirty="0"/>
              <a:t>- Trabajar con gente, ayudar a las personas a identificar y superar problemas.</a:t>
            </a:r>
          </a:p>
          <a:p>
            <a:pPr algn="just"/>
            <a:r>
              <a:rPr lang="es-PE" b="1" i="1" dirty="0"/>
              <a:t>Habilidades relacionadas </a:t>
            </a:r>
            <a:r>
              <a:rPr lang="es-PE" dirty="0"/>
              <a:t>- Capacidad para reconocer y responder a los sentimientos y personalidades de los otros.</a:t>
            </a:r>
          </a:p>
          <a:p>
            <a:pPr algn="just"/>
            <a:r>
              <a:rPr lang="es-PE" b="1" i="1" dirty="0"/>
              <a:t>Perfiles profesionales - </a:t>
            </a:r>
            <a:r>
              <a:rPr lang="es-PE" dirty="0"/>
              <a:t>Administradores, docentes, psicólogos, terapeutas</a:t>
            </a:r>
            <a:r>
              <a:rPr lang="es-PE" dirty="0" smtClean="0"/>
              <a:t>.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413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intrapersonal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6792"/>
            <a:ext cx="4339208" cy="5112568"/>
          </a:xfrm>
        </p:spPr>
        <p:txBody>
          <a:bodyPr>
            <a:normAutofit lnSpcReduction="10000"/>
          </a:bodyPr>
          <a:lstStyle/>
          <a:p>
            <a:r>
              <a:rPr lang="es-PE" dirty="0"/>
              <a:t>Es la capacidad de :</a:t>
            </a:r>
          </a:p>
          <a:p>
            <a:r>
              <a:rPr lang="es-PE" dirty="0"/>
              <a:t>construir una percepción precisa respecto de sí mismo. </a:t>
            </a:r>
          </a:p>
          <a:p>
            <a:r>
              <a:rPr lang="es-PE" dirty="0"/>
              <a:t> de organizar y dirigir su propia vida. </a:t>
            </a:r>
          </a:p>
          <a:p>
            <a:r>
              <a:rPr lang="es-PE" dirty="0"/>
              <a:t> Incluye la autodisciplina, la </a:t>
            </a:r>
            <a:r>
              <a:rPr lang="es-PE" dirty="0" smtClean="0"/>
              <a:t>auto comprensión </a:t>
            </a:r>
            <a:r>
              <a:rPr lang="es-PE" dirty="0"/>
              <a:t>y la autoestima.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298605" cy="481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intrapersonal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85000" lnSpcReduction="10000"/>
          </a:bodyPr>
          <a:lstStyle/>
          <a:p>
            <a:r>
              <a:rPr lang="es-PE" b="1" i="1" dirty="0"/>
              <a:t>Aspectos biológicos - </a:t>
            </a:r>
            <a:r>
              <a:rPr lang="es-PE" dirty="0"/>
              <a:t>Los lóbulos frontales desempeñan un papel central en el cambio de la personalidad.</a:t>
            </a:r>
          </a:p>
          <a:p>
            <a:r>
              <a:rPr lang="es-PE" dirty="0"/>
              <a:t>los daños en el área inferior de los lóbulos frontales puede producir irritabilidad o euforia.</a:t>
            </a:r>
          </a:p>
          <a:p>
            <a:r>
              <a:rPr lang="es-PE" dirty="0"/>
              <a:t>los daños en la parte superior tienden a producir indiferencia, languidez y apatía (personalidad depresiva).</a:t>
            </a:r>
          </a:p>
          <a:p>
            <a:r>
              <a:rPr lang="es-PE" b="1" i="1" dirty="0"/>
              <a:t>Capacidades implicadas </a:t>
            </a:r>
            <a:r>
              <a:rPr lang="es-PE" dirty="0"/>
              <a:t>- Capacidad para plantearse metas, evaluar habilidades y desventajas personales y controlar el pensamiento propio.</a:t>
            </a:r>
          </a:p>
          <a:p>
            <a:r>
              <a:rPr lang="es-PE" b="1" i="1" dirty="0"/>
              <a:t>Habilidades relacionadas </a:t>
            </a:r>
            <a:r>
              <a:rPr lang="es-PE" dirty="0"/>
              <a:t>- Meditar, exhibir disciplina personal, conservar la compostura y dar lo mejor de sí mismo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542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Conceptos de inteligencia 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sz="2800" b="1" dirty="0"/>
              <a:t>Jean Piaget: </a:t>
            </a:r>
            <a:r>
              <a:rPr lang="es-PE" sz="2800" dirty="0"/>
              <a:t>“Estudio el desarrollo de la Inteligencia en los </a:t>
            </a:r>
            <a:r>
              <a:rPr lang="es-PE" sz="2800" dirty="0" smtClean="0"/>
              <a:t>niños. </a:t>
            </a:r>
            <a:r>
              <a:rPr lang="es-PE" sz="2800" dirty="0"/>
              <a:t>A</a:t>
            </a:r>
            <a:r>
              <a:rPr lang="es-PE" sz="2800" dirty="0" smtClean="0"/>
              <a:t> </a:t>
            </a:r>
            <a:r>
              <a:rPr lang="es-PE" sz="2800" dirty="0"/>
              <a:t>través de estos </a:t>
            </a:r>
            <a:r>
              <a:rPr lang="es-PE" sz="2800" dirty="0" smtClean="0"/>
              <a:t>estudios </a:t>
            </a:r>
            <a:r>
              <a:rPr lang="es-PE" sz="2800" dirty="0"/>
              <a:t>logro poner en evidencia que la inteligencia y el pensamiento lógico de los niños se construye progresivamente, siguiendo sus propias leyes y  pasando por diferentes etapas, hasta llegar a la edad adulta.</a:t>
            </a:r>
          </a:p>
          <a:p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naturalista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5436096" cy="5517232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Es la capacidad de distinguir, clasificar y utilizar elementos del medio ambiente, objetos, animales o plantas. </a:t>
            </a:r>
          </a:p>
          <a:p>
            <a:r>
              <a:rPr lang="es-PE" dirty="0"/>
              <a:t> Incluye las habilidades de observación, experimentación, reflexión y cuestionamiento de nuestro entorno. </a:t>
            </a:r>
          </a:p>
          <a:p>
            <a:r>
              <a:rPr lang="es-PE" dirty="0"/>
              <a:t>La poseen en alto nivel la gente de campo, botánicos, cazadores, ecologistas y paisajistas.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88056"/>
            <a:ext cx="28479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¿QUIENES SE ENCARGAN DE EVALUAR?</a:t>
            </a:r>
            <a:endParaRPr lang="es-P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50" y="1613249"/>
            <a:ext cx="4389500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1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8152"/>
          </a:xfrm>
        </p:spPr>
        <p:txBody>
          <a:bodyPr>
            <a:normAutofit/>
          </a:bodyPr>
          <a:lstStyle/>
          <a:p>
            <a:r>
              <a:rPr lang="es-PE" dirty="0" smtClean="0"/>
              <a:t> a TRAVES DE HERRAMIENTAS SE EVALUA?</a:t>
            </a:r>
            <a:endParaRPr lang="es-P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76" y="1613249"/>
            <a:ext cx="5535648" cy="440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43808" y="191683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Tests Formales</a:t>
            </a:r>
            <a:endParaRPr lang="es-PE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3059833" y="292494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/>
              <a:t>Observación</a:t>
            </a:r>
            <a:endParaRPr lang="es-PE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2555776" y="3861048"/>
            <a:ext cx="476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Listados para </a:t>
            </a:r>
            <a:r>
              <a:rPr lang="pt-BR" sz="2400" b="1" dirty="0" err="1" smtClean="0"/>
              <a:t>chequear</a:t>
            </a:r>
            <a:r>
              <a:rPr lang="pt-BR" sz="2400" b="1" dirty="0" smtClean="0"/>
              <a:t>, Falso/</a:t>
            </a:r>
            <a:r>
              <a:rPr lang="pt-BR" sz="2400" b="1" dirty="0" err="1" smtClean="0"/>
              <a:t>Verdadero</a:t>
            </a:r>
            <a:r>
              <a:rPr lang="pt-BR" sz="2400" b="1" dirty="0" smtClean="0"/>
              <a:t> SR/No</a:t>
            </a:r>
            <a:endParaRPr lang="pt-BR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2195736" y="5013176"/>
            <a:ext cx="498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/>
              <a:t>Documentos generados en la clase y en los años de escuela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40190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>Caja </a:t>
            </a:r>
            <a:r>
              <a:rPr lang="es-PE" dirty="0"/>
              <a:t>de herramientas - </a:t>
            </a:r>
            <a:br>
              <a:rPr lang="es-PE" dirty="0"/>
            </a:br>
            <a:r>
              <a:rPr lang="es-PE" dirty="0"/>
              <a:t>Inteligencia Verbal/Lingüística</a:t>
            </a:r>
            <a:br>
              <a:rPr lang="es-PE" dirty="0"/>
            </a:br>
            <a:endParaRPr lang="es-PE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8911" cy="579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206084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Lectura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 Vocabulario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Discurso formal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Diario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Composiciones </a:t>
            </a:r>
          </a:p>
          <a:p>
            <a:r>
              <a:rPr lang="es-PE" sz="2400" b="1" i="1" dirty="0" smtClean="0"/>
              <a:t>     creativas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Poesía &amp; Debates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Improvisación oral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Textos humorísticos/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  Chistes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2400" b="1" i="1" dirty="0" smtClean="0"/>
              <a:t>Cuentos</a:t>
            </a:r>
            <a:endParaRPr lang="es-PE" sz="2400" b="1" i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62131"/>
            <a:ext cx="29876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/>
              <a:t>Caja de herramientas - </a:t>
            </a:r>
            <a:br>
              <a:rPr lang="es-PE" dirty="0"/>
            </a:br>
            <a:r>
              <a:rPr lang="es-PE" dirty="0"/>
              <a:t>Inteligencia Lógica/Matemática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" y="1213784"/>
            <a:ext cx="5481280" cy="56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19888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Símbolos abstractos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Trazados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Organizadores gráficos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Series de números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Cálculo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Descifrar códigos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Crear relaciones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Silogismos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Resolver Problemas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Juegos basados en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  modelos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44544"/>
            <a:ext cx="3563888" cy="40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8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/>
          </a:bodyPr>
          <a:lstStyle/>
          <a:p>
            <a:pPr algn="ctr"/>
            <a:r>
              <a:rPr lang="es-PE" dirty="0"/>
              <a:t>Caja de herramientas - </a:t>
            </a:r>
            <a:br>
              <a:rPr lang="es-PE" dirty="0"/>
            </a:br>
            <a:r>
              <a:rPr lang="es-PE" dirty="0"/>
              <a:t>Inteligencia Visual/Espacial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1235913"/>
            <a:ext cx="5225008" cy="521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192006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Generación de un imaginario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Imaginación activa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Combinación de colores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Patrones/Diseños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Pintura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Dibujos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Trazado de mapas mentales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Simulaciones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Escultura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Fotos</a:t>
            </a: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920062"/>
            <a:ext cx="3384376" cy="388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045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60960"/>
            <a:ext cx="8686800" cy="991776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/>
              <a:t>Caja de herramientas Inteligencia del cuerpo/Cinética	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5220073" cy="550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1520" y="184482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Bailes populares y originales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Juegos de imitación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Gestos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Teatro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Artes marciales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Expresión corporal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Ejercicios físicos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Pantomima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Invenciones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Juegos deportivos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71" y="1878609"/>
            <a:ext cx="370244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3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/>
              <a:t>Caja de herramientas - </a:t>
            </a:r>
            <a:br>
              <a:rPr lang="es-PE" dirty="0"/>
            </a:br>
            <a:r>
              <a:rPr lang="es-PE" dirty="0"/>
              <a:t>Inteligencia Musical/Rítmica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163246" cy="537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12824" y="2276872"/>
            <a:ext cx="4572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Modelos rítmicos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Sonidos/Tonos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 Vocales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Composición de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 obras musicales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Percusión/Vibraciones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Canturreo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Sonidos ambientales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Sonidos de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 instrumentos musicales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</a:rPr>
              <a:t> Canto</a:t>
            </a:r>
            <a:r>
              <a:rPr kumimoji="0" lang="es-CO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A0ED1"/>
                </a:solidFill>
                <a:effectLst/>
                <a:uLnTx/>
                <a:uFillTx/>
                <a:latin typeface="Times New Roman" charset="0"/>
              </a:rPr>
              <a:t> </a:t>
            </a:r>
            <a:endParaRPr kumimoji="0" lang="es-P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16030" cy="40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9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 smtClean="0"/>
              <a:t/>
            </a:r>
            <a:br>
              <a:rPr lang="es-PE" dirty="0" smtClean="0"/>
            </a:br>
            <a:r>
              <a:rPr lang="es-PE" dirty="0" smtClean="0"/>
              <a:t>Caja </a:t>
            </a:r>
            <a:r>
              <a:rPr lang="es-PE" dirty="0"/>
              <a:t>de herramientas - </a:t>
            </a:r>
            <a:br>
              <a:rPr lang="es-PE" dirty="0"/>
            </a:br>
            <a:r>
              <a:rPr lang="es-PE" dirty="0"/>
              <a:t>Inteligencia Interpersonal</a:t>
            </a:r>
            <a:br>
              <a:rPr lang="es-PE" dirty="0"/>
            </a:br>
            <a:endParaRPr lang="es-P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" y="1412776"/>
            <a:ext cx="5649661" cy="54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23528" y="191683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Hacer comentarios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Intuir los sentimientos de otros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Aprendizaje cooperativo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Comunicación interpersonal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 smtClean="0">
                <a:solidFill>
                  <a:srgbClr val="000000"/>
                </a:solidFill>
                <a:latin typeface="Courier New" pitchFamily="49" charset="0"/>
              </a:rPr>
              <a:t>Empata</a:t>
            </a:r>
            <a:endParaRPr lang="es-CO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División del trabajo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Habilidad de colaborar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Recibir los comentarios de otros</a:t>
            </a:r>
            <a:endParaRPr lang="es-CO" b="1" dirty="0">
              <a:solidFill>
                <a:srgbClr val="000000"/>
              </a:solidFill>
              <a:latin typeface="Times New Roman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Identificar las intenciones de los demás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000" b="1" dirty="0">
                <a:solidFill>
                  <a:srgbClr val="000000"/>
                </a:solidFill>
                <a:latin typeface="Courier New" pitchFamily="49" charset="0"/>
              </a:rPr>
              <a:t> Proyectos de grupo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949112"/>
            <a:ext cx="36147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8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/>
              <a:t>Caja de herramientas - </a:t>
            </a:r>
            <a:br>
              <a:rPr lang="es-PE" dirty="0"/>
            </a:br>
            <a:r>
              <a:rPr lang="es-PE" dirty="0"/>
              <a:t>Inteligencia Intrapersonal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8" y="1381130"/>
            <a:ext cx="6196197" cy="57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198884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Métodos de Meditación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Técnicas meta cognoscitivas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Estrategias de pensar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Procesamiento emocional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Procedimientos de tipo "conócete a ti mismo"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Ejercicios para elevar el nivel de atención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Habilidades de concentración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Razonamiento de nivel elevado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R" sz="2000" b="1" dirty="0">
                <a:solidFill>
                  <a:srgbClr val="000000"/>
                </a:solidFill>
                <a:latin typeface="Courier New" pitchFamily="49" charset="0"/>
              </a:rPr>
              <a:t>Orientación compleja de la imaginación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36147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0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CONCEPTOS DE INTELIGENCIA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3888432"/>
          </a:xfrm>
        </p:spPr>
        <p:txBody>
          <a:bodyPr>
            <a:normAutofit/>
          </a:bodyPr>
          <a:lstStyle/>
          <a:p>
            <a:pPr algn="just"/>
            <a:r>
              <a:rPr lang="es-PE" sz="2800" dirty="0"/>
              <a:t>Vygotsky: </a:t>
            </a:r>
            <a:r>
              <a:rPr lang="es-PE" sz="2800" dirty="0" smtClean="0"/>
              <a:t>señalaba </a:t>
            </a:r>
            <a:r>
              <a:rPr lang="es-PE" sz="2800" dirty="0"/>
              <a:t>que la inteligencia se desarrolla gracias a ciertos instrumentos o herramientas psicológicas que el/la niño/a encuentra en su medio ambiente (entorno), entre los que el lenguaje se considera la herramienta fundamental. Estas herramientas amplían las habilidades mentales como la atención, memoria, concentración, </a:t>
            </a:r>
            <a:r>
              <a:rPr lang="es-PE" sz="2800" dirty="0" smtClean="0"/>
              <a:t>etc.</a:t>
            </a:r>
          </a:p>
          <a:p>
            <a:pPr algn="just"/>
            <a:endParaRPr lang="es-P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86091"/>
            <a:ext cx="3318088" cy="251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es-PE" dirty="0"/>
              <a:t>Caja de herramientas - </a:t>
            </a:r>
            <a:br>
              <a:rPr lang="es-PE" dirty="0"/>
            </a:br>
            <a:r>
              <a:rPr lang="es-PE" dirty="0"/>
              <a:t>Inteligencia Naturalista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7" y="1628800"/>
            <a:ext cx="5780675" cy="468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96" y="2060848"/>
            <a:ext cx="4996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Clasificación de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 objetos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Investigación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Experimentación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Taxonomías naturalistas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Conocimiento del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 medio ambiente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sz="2400" b="1" dirty="0">
                <a:solidFill>
                  <a:srgbClr val="000000"/>
                </a:solidFill>
                <a:latin typeface="Courier New" pitchFamily="49" charset="0"/>
              </a:rPr>
              <a:t>Discriminación visual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09" y="1927136"/>
            <a:ext cx="3614737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Estilos de aprendizaje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5203304" cy="53038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/>
              <a:t>Recibimos información a través</a:t>
            </a:r>
          </a:p>
          <a:p>
            <a:pPr algn="just"/>
            <a:r>
              <a:rPr lang="es-PE" dirty="0"/>
              <a:t>    de nuestros sentidos.      </a:t>
            </a:r>
          </a:p>
          <a:p>
            <a:pPr algn="just"/>
            <a:r>
              <a:rPr lang="es-PE" dirty="0"/>
              <a:t> Seleccionamos parte de esa  </a:t>
            </a:r>
          </a:p>
          <a:p>
            <a:pPr algn="just"/>
            <a:r>
              <a:rPr lang="es-PE" dirty="0"/>
              <a:t>     información.</a:t>
            </a:r>
          </a:p>
          <a:p>
            <a:pPr algn="just"/>
            <a:r>
              <a:rPr lang="es-PE" dirty="0"/>
              <a:t> Cuando la recuperamos   </a:t>
            </a:r>
          </a:p>
          <a:p>
            <a:pPr algn="just"/>
            <a:r>
              <a:rPr lang="es-PE" dirty="0"/>
              <a:t>     utilizamos los tres grandes</a:t>
            </a:r>
          </a:p>
          <a:p>
            <a:pPr algn="just"/>
            <a:r>
              <a:rPr lang="es-PE" dirty="0"/>
              <a:t>      sistemas de representación:</a:t>
            </a:r>
          </a:p>
          <a:p>
            <a:pPr algn="just"/>
            <a:r>
              <a:rPr lang="es-PE" dirty="0"/>
              <a:t>      </a:t>
            </a:r>
            <a:r>
              <a:rPr lang="es-PE" b="1" i="1" dirty="0"/>
              <a:t>VISUAL - AUDITIVO –</a:t>
            </a:r>
          </a:p>
          <a:p>
            <a:pPr algn="just"/>
            <a:r>
              <a:rPr lang="es-PE" b="1" i="1" dirty="0"/>
              <a:t>       KINESTESICO.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5517"/>
            <a:ext cx="3168352" cy="539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ESTILOS DE APRENDIZAJE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772816"/>
            <a:ext cx="4771256" cy="5085184"/>
          </a:xfrm>
        </p:spPr>
        <p:txBody>
          <a:bodyPr/>
          <a:lstStyle/>
          <a:p>
            <a:r>
              <a:rPr lang="es-PE" dirty="0"/>
              <a:t>Cada persona se caracteriza por su capacidad para percibir e interpretar la realidad, adquirir y </a:t>
            </a:r>
            <a:r>
              <a:rPr lang="es-PE" dirty="0" smtClean="0"/>
              <a:t>procesar</a:t>
            </a:r>
          </a:p>
          <a:p>
            <a:pPr marL="0" indent="0">
              <a:buNone/>
            </a:pPr>
            <a:endParaRPr lang="es-PE" dirty="0"/>
          </a:p>
          <a:p>
            <a:r>
              <a:rPr lang="es-PE" dirty="0"/>
              <a:t>la información, pensar, hablar, actuar...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073400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APRENDIZAJE SENSORIALES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Visualizar ayuda, a establecer relaciones entre distintas ideas y conceptos.. </a:t>
            </a:r>
          </a:p>
          <a:p>
            <a:r>
              <a:rPr lang="es-PE" dirty="0"/>
              <a:t>La capacidad de abstracción está directamente relacionada con la capacidad de visualizar. También la capacidad de planificar. </a:t>
            </a:r>
          </a:p>
          <a:p>
            <a:r>
              <a:rPr lang="es-PE" dirty="0"/>
              <a:t>Los alumnos visuales aprenden mejor cuando leen o ven la información de alguna manera 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686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APRENDIZAJE SENSORIAL AUDITIVO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Cuando recordamos utilizando el sistema de representación auditivo lo hacemos de manera secuencial y ordenada </a:t>
            </a:r>
          </a:p>
          <a:p>
            <a:r>
              <a:rPr lang="es-PE" dirty="0"/>
              <a:t>Los alumnos que memorizan de forma auditiva no pueden olvidarse ni una palabra, porque no saben seguir.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245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APRENDIZAJE KINESTESICO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Cuando procesamos la información asociándola a nuestras sensaciones y movimientos, a nuestro cuerpo </a:t>
            </a:r>
          </a:p>
          <a:p>
            <a:r>
              <a:rPr lang="es-PE" dirty="0"/>
              <a:t>Utilizamos este sistema, naturalmente, cuando aprendemos un deporte, pero también para muchas otras actividades.</a:t>
            </a:r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0935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CONCLUSIONES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 smtClean="0"/>
              <a:t>Existen 8 tipos de inteligencias. Cada una tiene características propias</a:t>
            </a:r>
          </a:p>
          <a:p>
            <a:r>
              <a:rPr lang="es-PE" dirty="0" smtClean="0"/>
              <a:t>Existe una serie de herramientas que ayudan en el proceso de evaluar cada una de las inteligencias</a:t>
            </a:r>
          </a:p>
          <a:p>
            <a:r>
              <a:rPr lang="es-PE" dirty="0" smtClean="0"/>
              <a:t>Las </a:t>
            </a:r>
            <a:r>
              <a:rPr lang="es-PE" dirty="0"/>
              <a:t>personas almacenan, procesan, y     recuperan la información de a cuerdo a su propio estilo de aprendizaje, visual auditivo kinestésico, o una combinación de ellos:</a:t>
            </a:r>
          </a:p>
          <a:p>
            <a:r>
              <a:rPr lang="es-PE" dirty="0"/>
              <a:t>  Por tanto debemos tomar en cuenta esto para que sea mas efectivo el proceso de enseñanza – aprendizaje, no para etiquetar a las personas</a:t>
            </a:r>
          </a:p>
        </p:txBody>
      </p:sp>
    </p:spTree>
    <p:extLst>
      <p:ext uri="{BB962C8B-B14F-4D97-AF65-F5344CB8AC3E}">
        <p14:creationId xmlns:p14="http://schemas.microsoft.com/office/powerpoint/2010/main" val="5088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r>
              <a:rPr lang="es-PE" sz="4800" b="1" dirty="0" smtClean="0"/>
              <a:t>GRACIAS POR SU ATENCION</a:t>
            </a:r>
            <a:endParaRPr lang="es-PE" sz="4800" b="1" dirty="0"/>
          </a:p>
        </p:txBody>
      </p:sp>
    </p:spTree>
    <p:extLst>
      <p:ext uri="{BB962C8B-B14F-4D97-AF65-F5344CB8AC3E}">
        <p14:creationId xmlns:p14="http://schemas.microsoft.com/office/powerpoint/2010/main" val="31889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CONCEPTOS DE INTELIGENCIA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b="1" dirty="0"/>
              <a:t>Howard Gardner: </a:t>
            </a:r>
            <a:r>
              <a:rPr lang="es-PE" dirty="0" smtClean="0"/>
              <a:t>define la inteligencia como la </a:t>
            </a:r>
            <a:r>
              <a:rPr lang="es-PE" dirty="0"/>
              <a:t>habilidad para resolver problemas o para elaborar productos que son de importancia en un contexto cultural o en una comunidad determinada</a:t>
            </a:r>
            <a:r>
              <a:rPr lang="es-PE" dirty="0" smtClean="0"/>
              <a:t>.</a:t>
            </a:r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36" y="3861048"/>
            <a:ext cx="5137391" cy="280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3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Principios fundamentales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Tenemos la habilidad de aumentar y desarrollar nuestra inteligencia</a:t>
            </a:r>
          </a:p>
          <a:p>
            <a:r>
              <a:rPr lang="es-PE" dirty="0"/>
              <a:t>La inteligencia puede transformarse y puede ser enseñada</a:t>
            </a:r>
          </a:p>
          <a:p>
            <a:r>
              <a:rPr lang="es-PE" dirty="0"/>
              <a:t>La inteligencia es una realidad múltiple que ocurre en diferentes partes del cerebro</a:t>
            </a:r>
          </a:p>
          <a:p>
            <a:r>
              <a:rPr lang="es-PE" dirty="0"/>
              <a:t>Aunque la inteligencia es pluralista, a cierto nivel es también una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78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INTELIGENCIAS MULTIPLES</a:t>
            </a:r>
            <a:endParaRPr lang="es-P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2" y="1839148"/>
            <a:ext cx="1390008" cy="1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0712" y="3093442"/>
            <a:ext cx="194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Verbal/Lingüística</a:t>
            </a:r>
            <a:endParaRPr lang="es-PE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799"/>
            <a:ext cx="1122363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038179" y="1750928"/>
            <a:ext cx="1394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Musical/</a:t>
            </a:r>
          </a:p>
          <a:p>
            <a:r>
              <a:rPr lang="es-PE" b="1" dirty="0" smtClean="0"/>
              <a:t>Rítmica </a:t>
            </a:r>
            <a:endParaRPr lang="es-PE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84" y="1511260"/>
            <a:ext cx="9080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161459" y="2724110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Naturalista</a:t>
            </a:r>
            <a:endParaRPr lang="es-PE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0930"/>
            <a:ext cx="14874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9" y="2337667"/>
            <a:ext cx="396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39" y="2432123"/>
            <a:ext cx="4699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32" y="2016259"/>
            <a:ext cx="4937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48265" y="3200400"/>
            <a:ext cx="1775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Matemática</a:t>
            </a:r>
            <a:endParaRPr lang="es-PE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41" y="4204032"/>
            <a:ext cx="1394336" cy="80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236296" y="5031396"/>
            <a:ext cx="1958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Visual/</a:t>
            </a:r>
          </a:p>
          <a:p>
            <a:r>
              <a:rPr lang="es-PE" b="1" dirty="0" smtClean="0"/>
              <a:t>Espacia</a:t>
            </a:r>
            <a:r>
              <a:rPr lang="es-PE" dirty="0" smtClean="0"/>
              <a:t>l</a:t>
            </a:r>
            <a:endParaRPr lang="es-PE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09" y="5093343"/>
            <a:ext cx="1133475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964509" y="6349055"/>
            <a:ext cx="148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Intrapersonal</a:t>
            </a:r>
            <a:endParaRPr lang="es-PE" b="1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45" y="4739330"/>
            <a:ext cx="11461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3704545" y="6183985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/>
              <a:t>Del cuerpo/</a:t>
            </a:r>
          </a:p>
          <a:p>
            <a:r>
              <a:rPr lang="es-PE" b="1" dirty="0" smtClean="0"/>
              <a:t>Cinética</a:t>
            </a:r>
            <a:endParaRPr lang="es-PE" b="1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2" y="3781310"/>
            <a:ext cx="15843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78927" y="5351867"/>
            <a:ext cx="1476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Interpersonal</a:t>
            </a:r>
            <a:endParaRPr lang="es-PE" b="1" dirty="0"/>
          </a:p>
        </p:txBody>
      </p:sp>
      <p:sp>
        <p:nvSpPr>
          <p:cNvPr id="12" name="11 Rectángulo"/>
          <p:cNvSpPr/>
          <p:nvPr/>
        </p:nvSpPr>
        <p:spPr>
          <a:xfrm>
            <a:off x="2896526" y="3200400"/>
            <a:ext cx="2613958" cy="1521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INTELIGENCIAS </a:t>
            </a:r>
          </a:p>
          <a:p>
            <a:pPr algn="ctr"/>
            <a:r>
              <a:rPr lang="es-PE" dirty="0" smtClean="0"/>
              <a:t>MULTIPLES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 smtClean="0"/>
              <a:t>Inteligencia verbal/lingüística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4771256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/>
              <a:t> Es la capacidad de usar las palabras de manera efectiva , en forma oral o escrita. </a:t>
            </a:r>
          </a:p>
          <a:p>
            <a:pPr algn="just"/>
            <a:r>
              <a:rPr lang="es-PE" dirty="0"/>
              <a:t>  Incluye la habilidad en el uso de la sintaxis, la fonética, la semántica y los usos pragmáticos del lenguaje.</a:t>
            </a:r>
          </a:p>
          <a:p>
            <a:endParaRPr lang="es-P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793522" cy="337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Inteligencia verbal/lingüística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PE" b="1" dirty="0"/>
              <a:t>Aspectos </a:t>
            </a:r>
            <a:r>
              <a:rPr lang="es-PE" b="1" dirty="0" smtClean="0"/>
              <a:t>biológicos.- </a:t>
            </a:r>
            <a:r>
              <a:rPr lang="es-PE" dirty="0" smtClean="0"/>
              <a:t>Un </a:t>
            </a:r>
            <a:r>
              <a:rPr lang="es-PE" dirty="0"/>
              <a:t>área específica del cerebro llamada "área de Broca" es la responsable de la producción de oraciones gramaticales. </a:t>
            </a:r>
          </a:p>
          <a:p>
            <a:pPr algn="just"/>
            <a:r>
              <a:rPr lang="es-PE" b="1" dirty="0"/>
              <a:t>Capacidades </a:t>
            </a:r>
            <a:r>
              <a:rPr lang="es-PE" b="1" dirty="0" smtClean="0"/>
              <a:t>implicadas.- </a:t>
            </a:r>
            <a:r>
              <a:rPr lang="es-PE" dirty="0" smtClean="0"/>
              <a:t>Capacidad </a:t>
            </a:r>
            <a:r>
              <a:rPr lang="es-PE" dirty="0"/>
              <a:t>para comprender el orden y el significado de las palabras en la lectura, la escritura y, también, al hablar y escuchar.</a:t>
            </a:r>
          </a:p>
          <a:p>
            <a:pPr algn="just"/>
            <a:r>
              <a:rPr lang="es-PE" b="1" dirty="0"/>
              <a:t>Habilidades </a:t>
            </a:r>
            <a:r>
              <a:rPr lang="es-PE" b="1" dirty="0" smtClean="0"/>
              <a:t>relacionadas.- </a:t>
            </a:r>
            <a:r>
              <a:rPr lang="es-PE" dirty="0" smtClean="0"/>
              <a:t>Hablar </a:t>
            </a:r>
            <a:r>
              <a:rPr lang="es-PE" dirty="0"/>
              <a:t>y escribir eficazmente.</a:t>
            </a:r>
          </a:p>
          <a:p>
            <a:pPr algn="just"/>
            <a:r>
              <a:rPr lang="es-PE" b="1" dirty="0"/>
              <a:t>Perfiles </a:t>
            </a:r>
            <a:r>
              <a:rPr lang="es-PE" b="1" dirty="0" smtClean="0"/>
              <a:t>profesionales.- </a:t>
            </a:r>
            <a:r>
              <a:rPr lang="es-PE" dirty="0" smtClean="0"/>
              <a:t>Líderes </a:t>
            </a:r>
            <a:r>
              <a:rPr lang="es-PE" dirty="0"/>
              <a:t>políticos o religiosos, poetas, escritores, </a:t>
            </a:r>
            <a:r>
              <a:rPr lang="es-PE" dirty="0" smtClean="0"/>
              <a:t>etc.</a:t>
            </a:r>
            <a:endParaRPr lang="es-PE" dirty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174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Inteligencia lógico/matemático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2"/>
            <a:ext cx="4627240" cy="50431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/>
              <a:t>Es la capacidad para usar los números de manera efectiva y de razonar adecuadamente</a:t>
            </a:r>
            <a:r>
              <a:rPr lang="es-PE" dirty="0" smtClean="0"/>
              <a:t>.</a:t>
            </a:r>
          </a:p>
          <a:p>
            <a:pPr marL="0" indent="0" algn="just">
              <a:buNone/>
            </a:pPr>
            <a:r>
              <a:rPr lang="es-PE" dirty="0" smtClean="0"/>
              <a:t> </a:t>
            </a:r>
            <a:endParaRPr lang="es-PE" dirty="0"/>
          </a:p>
          <a:p>
            <a:pPr algn="just"/>
            <a:r>
              <a:rPr lang="es-PE" dirty="0"/>
              <a:t>Incluye la sensibilidad a los esquemas y relaciones lógicas, las afirmaciones y las proposiciones, las funciones y otras abstracciones relacionadas.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72816"/>
            <a:ext cx="3386040" cy="370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Igual que"/>
          <p:cNvSpPr/>
          <p:nvPr/>
        </p:nvSpPr>
        <p:spPr>
          <a:xfrm>
            <a:off x="6985137" y="2175220"/>
            <a:ext cx="864021" cy="36004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5" name="4 División"/>
          <p:cNvSpPr/>
          <p:nvPr/>
        </p:nvSpPr>
        <p:spPr>
          <a:xfrm>
            <a:off x="6337140" y="2833719"/>
            <a:ext cx="647997" cy="792088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Multiplicar"/>
          <p:cNvSpPr/>
          <p:nvPr/>
        </p:nvSpPr>
        <p:spPr>
          <a:xfrm>
            <a:off x="7368508" y="3170011"/>
            <a:ext cx="792201" cy="91159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399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889</TotalTime>
  <Words>1500</Words>
  <Application>Microsoft Office PowerPoint</Application>
  <PresentationFormat>Presentación en pantalla (4:3)</PresentationFormat>
  <Paragraphs>218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Courier New</vt:lpstr>
      <vt:lpstr>Franklin Gothic Book</vt:lpstr>
      <vt:lpstr>Franklin Gothic Medium</vt:lpstr>
      <vt:lpstr>Times New Roman</vt:lpstr>
      <vt:lpstr>Wingdings 2</vt:lpstr>
      <vt:lpstr>Viajes</vt:lpstr>
      <vt:lpstr>INTELIGENCIAS MULTIPLES  Y  ESTILOS DE APRENDIzAJE  de Howard Gardner </vt:lpstr>
      <vt:lpstr>Conceptos de inteligencia </vt:lpstr>
      <vt:lpstr>CONCEPTOS DE INTELIGENCIA</vt:lpstr>
      <vt:lpstr>CONCEPTOS DE INTELIGENCIA</vt:lpstr>
      <vt:lpstr>Principios fundamentales</vt:lpstr>
      <vt:lpstr>INTELIGENCIAS MULTIPLES</vt:lpstr>
      <vt:lpstr>Inteligencia verbal/lingüística</vt:lpstr>
      <vt:lpstr>Inteligencia verbal/lingüística</vt:lpstr>
      <vt:lpstr>Inteligencia lógico/matemático</vt:lpstr>
      <vt:lpstr>Inteligencia lógico/matemático</vt:lpstr>
      <vt:lpstr>Inteligencia visual/espacial </vt:lpstr>
      <vt:lpstr>Inteligencia visual/espacial</vt:lpstr>
      <vt:lpstr>Inteligencia corporal/kinestésica</vt:lpstr>
      <vt:lpstr>Inteligencia rítmica/musical</vt:lpstr>
      <vt:lpstr>Inteligencia rítmica/musical</vt:lpstr>
      <vt:lpstr>Inteligencia interpersonal</vt:lpstr>
      <vt:lpstr>Inteligencia interpersonal</vt:lpstr>
      <vt:lpstr>Inteligencia intrapersonal</vt:lpstr>
      <vt:lpstr>Inteligencia intrapersonal</vt:lpstr>
      <vt:lpstr>Inteligencia naturalista</vt:lpstr>
      <vt:lpstr>¿QUIENES SE ENCARGAN DE EVALUAR?</vt:lpstr>
      <vt:lpstr> a TRAVES DE HERRAMIENTAS SE EVALUA?</vt:lpstr>
      <vt:lpstr>Caja de herramientas -  Inteligencia Verbal/Lingüística </vt:lpstr>
      <vt:lpstr>Caja de herramientas -  Inteligencia Lógica/Matemática</vt:lpstr>
      <vt:lpstr>Caja de herramientas -  Inteligencia Visual/Espacial</vt:lpstr>
      <vt:lpstr>Caja de herramientas Inteligencia del cuerpo/Cinética </vt:lpstr>
      <vt:lpstr>Caja de herramientas -  Inteligencia Musical/Rítmica</vt:lpstr>
      <vt:lpstr> Caja de herramientas -  Inteligencia Interpersonal </vt:lpstr>
      <vt:lpstr>Caja de herramientas -  Inteligencia Intrapersonal</vt:lpstr>
      <vt:lpstr>Caja de herramientas -  Inteligencia Naturalista</vt:lpstr>
      <vt:lpstr>Estilos de aprendizaje</vt:lpstr>
      <vt:lpstr>ESTILOS DE APRENDIZAJE</vt:lpstr>
      <vt:lpstr>APRENDIZAJE SENSORIALES</vt:lpstr>
      <vt:lpstr>APRENDIZAJE SENSORIAL AUDITIVO</vt:lpstr>
      <vt:lpstr>APRENDIZAJE KINESTESICO</vt:lpstr>
      <vt:lpstr>CONCLUSIONES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INTELIGENCIAS MULTIPLES  Y  ESTILOS DE APRENDISAJE</dc:title>
  <dc:creator>Usuario</dc:creator>
  <cp:lastModifiedBy>Lau Esthefany Amador Ledezma</cp:lastModifiedBy>
  <cp:revision>22</cp:revision>
  <dcterms:created xsi:type="dcterms:W3CDTF">2017-07-02T23:26:24Z</dcterms:created>
  <dcterms:modified xsi:type="dcterms:W3CDTF">2017-07-03T21:04:52Z</dcterms:modified>
</cp:coreProperties>
</file>