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1273" y="195263"/>
            <a:ext cx="7381876" cy="884237"/>
          </a:xfrm>
        </p:spPr>
        <p:txBody>
          <a:bodyPr/>
          <a:lstStyle/>
          <a:p>
            <a:r>
              <a:rPr lang="es-ES" u="sng" dirty="0" smtClean="0">
                <a:solidFill>
                  <a:srgbClr val="FFFF00"/>
                </a:solidFill>
              </a:rPr>
              <a:t>DISCAPACIDAD INTELECTUAL</a:t>
            </a:r>
            <a:endParaRPr lang="en-US" u="sng" dirty="0">
              <a:solidFill>
                <a:srgbClr val="FFFF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657600" y="1277938"/>
            <a:ext cx="8267699" cy="4246562"/>
          </a:xfrm>
        </p:spPr>
        <p:txBody>
          <a:bodyPr>
            <a:normAutofit/>
          </a:bodyPr>
          <a:lstStyle/>
          <a:p>
            <a:r>
              <a:rPr lang="es-ES" b="1" i="1" u="sng" dirty="0" smtClean="0">
                <a:solidFill>
                  <a:schemeClr val="tx1"/>
                </a:solidFill>
              </a:rPr>
              <a:t>DEFINICION: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Es una discapacidad caracterizada por limitaciones significativas tanto en el funcionamiento intelectual, como en conductas adaptativas, expresada en habilidades adaptativas, conceptuales, sociales y practicas.</a:t>
            </a:r>
          </a:p>
          <a:p>
            <a:r>
              <a:rPr lang="es-ES" dirty="0" smtClean="0">
                <a:solidFill>
                  <a:schemeClr val="tx1"/>
                </a:solidFill>
                <a:effectLst/>
              </a:rPr>
              <a:t>Es </a:t>
            </a:r>
            <a:r>
              <a:rPr lang="es-ES" dirty="0">
                <a:solidFill>
                  <a:schemeClr val="tx1"/>
                </a:solidFill>
                <a:effectLst/>
              </a:rPr>
              <a:t>decir, cuando hablamos de personas con discapacidad intelectual nos referimos al conjunto de personas que presentan dificultades para adaptarse al medio, en las condiciones esperadas para su edad, debido a una limitación de sus capacidades cognitivas.</a:t>
            </a:r>
            <a:endParaRPr lang="es-E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1026" name="Picture 2" descr="Icono De Color Rgb De Discapacidad Intelectual. Persona Con Pérdida De  Memoria A Corto Plazo. Piensa En Confusión. Hombre Amnésico. Pregunta  Ansiosa. Enfermedad Crónica. Problema Mental. Ilustración De Vector Aislado  Ilustraciones Svg,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48" t="7871" r="11599" b="8947"/>
          <a:stretch/>
        </p:blipFill>
        <p:spPr bwMode="auto">
          <a:xfrm>
            <a:off x="317499" y="1676399"/>
            <a:ext cx="3097333" cy="33655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185832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4548187" cy="803882"/>
          </a:xfrm>
        </p:spPr>
        <p:txBody>
          <a:bodyPr>
            <a:normAutofit/>
          </a:bodyPr>
          <a:lstStyle/>
          <a:p>
            <a:r>
              <a:rPr lang="es-ES" sz="2000" i="1" u="sng" dirty="0" smtClean="0">
                <a:solidFill>
                  <a:schemeClr val="bg1"/>
                </a:solidFill>
              </a:rPr>
              <a:t>CARACTERISTICAS PSICOPEDAGOGICAS.</a:t>
            </a:r>
            <a:endParaRPr lang="en-US" sz="2000" i="1" u="sng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5613" y="1422400"/>
            <a:ext cx="5564187" cy="4837113"/>
          </a:xfrm>
        </p:spPr>
        <p:txBody>
          <a:bodyPr>
            <a:normAutofit fontScale="85000" lnSpcReduction="10000"/>
          </a:bodyPr>
          <a:lstStyle/>
          <a:p>
            <a:r>
              <a:rPr lang="es-ES" dirty="0" smtClean="0"/>
              <a:t>Lento y peculiar desarrollo de las operaciones fundamentales del pensamiento.</a:t>
            </a:r>
          </a:p>
          <a:p>
            <a:r>
              <a:rPr lang="es-ES" dirty="0" smtClean="0"/>
              <a:t>Incapacidad para el análisis escalonado y completo.</a:t>
            </a:r>
          </a:p>
          <a:p>
            <a:r>
              <a:rPr lang="es-ES" dirty="0" smtClean="0"/>
              <a:t>Dificultades en el procesamiento de la información (memoria, atención, concentración, etc.)</a:t>
            </a:r>
          </a:p>
          <a:p>
            <a:r>
              <a:rPr lang="es-ES" dirty="0" smtClean="0"/>
              <a:t>Problemas en la planificación de acciones y en la ejecución de ellas.</a:t>
            </a:r>
          </a:p>
          <a:p>
            <a:r>
              <a:rPr lang="es-ES" dirty="0" smtClean="0"/>
              <a:t>Las actividades tiene que ser muy motivantes y cortas.</a:t>
            </a:r>
          </a:p>
          <a:p>
            <a:r>
              <a:rPr lang="es-ES" dirty="0" smtClean="0"/>
              <a:t>Entienden mejor las explicaciones practicas que las verbales.</a:t>
            </a:r>
            <a:endParaRPr lang="en-US" dirty="0"/>
          </a:p>
        </p:txBody>
      </p:sp>
      <p:sp>
        <p:nvSpPr>
          <p:cNvPr id="4" name="CuadroTexto 3"/>
          <p:cNvSpPr txBox="1"/>
          <p:nvPr/>
        </p:nvSpPr>
        <p:spPr>
          <a:xfrm>
            <a:off x="6705600" y="829958"/>
            <a:ext cx="4864099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i="1" u="sng" dirty="0" smtClean="0">
                <a:solidFill>
                  <a:schemeClr val="bg1"/>
                </a:solidFill>
              </a:rPr>
              <a:t>CARACTERISTICAS EFECTIVAS EMOCIONALES.</a:t>
            </a:r>
            <a:endParaRPr lang="es-ES" i="1" u="sng" dirty="0" smtClean="0">
              <a:solidFill>
                <a:schemeClr val="bg1"/>
              </a:solidFill>
            </a:endParaRPr>
          </a:p>
          <a:p>
            <a:endParaRPr lang="es-ES" dirty="0"/>
          </a:p>
          <a:p>
            <a:r>
              <a:rPr lang="es-ES" sz="2000" dirty="0" smtClean="0"/>
              <a:t>*Baja tolerancia a la frustración.</a:t>
            </a:r>
          </a:p>
          <a:p>
            <a:r>
              <a:rPr lang="es-ES" sz="2000" dirty="0" smtClean="0"/>
              <a:t>*Impulsividad e inestabilidad emocional.</a:t>
            </a:r>
          </a:p>
          <a:p>
            <a:r>
              <a:rPr lang="es-ES" sz="2000" dirty="0" smtClean="0"/>
              <a:t>*Escaza confianza en si mismo y bajo nivel de autoestima.</a:t>
            </a:r>
          </a:p>
          <a:p>
            <a:r>
              <a:rPr lang="es-ES" sz="2000" dirty="0" smtClean="0"/>
              <a:t>*Conductas infantiles.</a:t>
            </a:r>
          </a:p>
          <a:p>
            <a:r>
              <a:rPr lang="es-ES" sz="2000" dirty="0" smtClean="0"/>
              <a:t>*Pasividad y dependencia de la persona adulta.</a:t>
            </a:r>
          </a:p>
          <a:p>
            <a:r>
              <a:rPr lang="es-ES" sz="2000" dirty="0" smtClean="0"/>
              <a:t>*Posible presencia de conductas auto lesivas.</a:t>
            </a:r>
          </a:p>
          <a:p>
            <a:r>
              <a:rPr lang="es-ES" sz="2000" dirty="0" smtClean="0"/>
              <a:t>*Dificultad de adaptación a nuevas situaciones.</a:t>
            </a:r>
          </a:p>
          <a:p>
            <a:r>
              <a:rPr lang="es-ES" sz="2000" dirty="0" smtClean="0"/>
              <a:t>*Actitud negativa en mayor o menor grado, en la realización de tareas.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12351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1800" y="97818"/>
            <a:ext cx="11264900" cy="1478570"/>
          </a:xfrm>
        </p:spPr>
        <p:txBody>
          <a:bodyPr>
            <a:normAutofit/>
          </a:bodyPr>
          <a:lstStyle/>
          <a:p>
            <a:r>
              <a:rPr lang="es-ES" sz="1800" i="1" u="sng" dirty="0" smtClean="0">
                <a:solidFill>
                  <a:schemeClr val="bg1"/>
                </a:solidFill>
              </a:rPr>
              <a:t>CARACTERISTICAS DE COMUNICACIÓN Y LENGUAJ</a:t>
            </a:r>
            <a:r>
              <a:rPr lang="es-ES" sz="1800" i="1" dirty="0" smtClean="0">
                <a:solidFill>
                  <a:schemeClr val="bg1"/>
                </a:solidFill>
              </a:rPr>
              <a:t>E                </a:t>
            </a:r>
            <a:r>
              <a:rPr lang="es-ES" sz="1800" i="1" u="sng" dirty="0" smtClean="0">
                <a:solidFill>
                  <a:schemeClr val="bg1"/>
                </a:solidFill>
              </a:rPr>
              <a:t>CARACTERISTICAS PSICOMOTORES.</a:t>
            </a:r>
            <a:endParaRPr lang="en-US" sz="1800" i="1" u="sng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96900" y="1423987"/>
            <a:ext cx="4991100" cy="3541714"/>
          </a:xfrm>
        </p:spPr>
        <p:txBody>
          <a:bodyPr>
            <a:noAutofit/>
          </a:bodyPr>
          <a:lstStyle/>
          <a:p>
            <a:r>
              <a:rPr lang="es-ES" sz="1800" dirty="0" smtClean="0"/>
              <a:t>Generalmente los problemas mas frecuentes de lenguaje se producen en el ámbito de la articulación, pronunciación, habla retrasada, trastornos de la voz y tartamudez.</a:t>
            </a:r>
          </a:p>
          <a:p>
            <a:r>
              <a:rPr lang="es-ES" sz="1800" dirty="0" smtClean="0"/>
              <a:t>Las alteraciones del lenguaje son mas frecuentes en los niveles grave y muy grave (articulación).</a:t>
            </a:r>
          </a:p>
          <a:p>
            <a:r>
              <a:rPr lang="es-ES" sz="1800" dirty="0" smtClean="0"/>
              <a:t>Desarrollo tardío del lenguaje y dificultad para comunicarse.</a:t>
            </a:r>
          </a:p>
          <a:p>
            <a:r>
              <a:rPr lang="es-ES" sz="1800" dirty="0" smtClean="0"/>
              <a:t>Vocabulario pobre.</a:t>
            </a:r>
          </a:p>
          <a:p>
            <a:r>
              <a:rPr lang="es-ES" sz="1800" dirty="0" smtClean="0"/>
              <a:t>Pronunciación entrecortada o modificada al normal de los individuos de su edad.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6527800" y="1676400"/>
            <a:ext cx="457752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/>
              <a:t>*Inmadurez en el desarrollo motor (retraso para gatear, caminar, hablar.</a:t>
            </a:r>
          </a:p>
          <a:p>
            <a:endParaRPr lang="es-ES" sz="2000" dirty="0" smtClean="0"/>
          </a:p>
          <a:p>
            <a:r>
              <a:rPr lang="es-ES" sz="2000" dirty="0" smtClean="0"/>
              <a:t>*Dificultad en el aprendizaje de los movimientos fino (motricidad fina).</a:t>
            </a:r>
          </a:p>
          <a:p>
            <a:endParaRPr lang="es-ES" sz="2000" dirty="0" smtClean="0"/>
          </a:p>
          <a:p>
            <a:r>
              <a:rPr lang="es-ES" sz="2000" dirty="0" smtClean="0"/>
              <a:t>*Dificultad en el reconocimiento de las partes del cuerpo (mov. Gestuales e imitatorios).</a:t>
            </a:r>
          </a:p>
          <a:p>
            <a:endParaRPr lang="es-ES" sz="2000" dirty="0" smtClean="0"/>
          </a:p>
          <a:p>
            <a:r>
              <a:rPr lang="es-ES" sz="2000" dirty="0" smtClean="0"/>
              <a:t>*Torpeza motriz, mala coordinación de movimientos e incorrecta postura.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56939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97113" y="204786"/>
            <a:ext cx="7939088" cy="5383213"/>
          </a:xfrm>
        </p:spPr>
        <p:txBody>
          <a:bodyPr>
            <a:normAutofit/>
          </a:bodyPr>
          <a:lstStyle/>
          <a:p>
            <a:endParaRPr lang="es-ES" dirty="0" smtClean="0">
              <a:effectLst/>
            </a:endParaRPr>
          </a:p>
          <a:p>
            <a:r>
              <a:rPr lang="es-ES" dirty="0"/>
              <a:t>La experiencia de la discapacidad es única para cada individuo, su condición de salud estará influida por una compleja combinación de factores</a:t>
            </a:r>
            <a:r>
              <a:rPr lang="es-ES" dirty="0" smtClean="0"/>
              <a:t>:</a:t>
            </a:r>
          </a:p>
          <a:p>
            <a:r>
              <a:rPr lang="es-ES" dirty="0" smtClean="0"/>
              <a:t> </a:t>
            </a:r>
            <a:r>
              <a:rPr lang="es-ES" dirty="0"/>
              <a:t>1. Diferencias personales de experiencias, antecedentes y bases emocionales. </a:t>
            </a:r>
            <a:endParaRPr lang="es-ES" dirty="0" smtClean="0"/>
          </a:p>
          <a:p>
            <a:r>
              <a:rPr lang="es-ES" dirty="0" smtClean="0"/>
              <a:t>2</a:t>
            </a:r>
            <a:r>
              <a:rPr lang="es-ES" dirty="0"/>
              <a:t>. Construcciones psicológicas e intelectuales</a:t>
            </a:r>
            <a:r>
              <a:rPr lang="es-ES" dirty="0" smtClean="0"/>
              <a:t>.</a:t>
            </a:r>
          </a:p>
          <a:p>
            <a:r>
              <a:rPr lang="es-ES" dirty="0" smtClean="0"/>
              <a:t> </a:t>
            </a:r>
            <a:r>
              <a:rPr lang="es-ES" dirty="0"/>
              <a:t>3. Contexto físico, social y cultural en el que la persona vive.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143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0812" y="567718"/>
            <a:ext cx="1779587" cy="499082"/>
          </a:xfrm>
        </p:spPr>
        <p:txBody>
          <a:bodyPr>
            <a:normAutofit fontScale="90000"/>
          </a:bodyPr>
          <a:lstStyle/>
          <a:p>
            <a:r>
              <a:rPr lang="es-ES" b="1" u="sng" dirty="0" smtClean="0"/>
              <a:t>CAUSAS:</a:t>
            </a:r>
            <a:endParaRPr lang="en-US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1412" y="1231900"/>
            <a:ext cx="9905999" cy="4559301"/>
          </a:xfrm>
        </p:spPr>
        <p:txBody>
          <a:bodyPr>
            <a:normAutofit fontScale="85000" lnSpcReduction="20000"/>
          </a:bodyPr>
          <a:lstStyle/>
          <a:p>
            <a:r>
              <a:rPr lang="es-ES" sz="3000" b="1" u="sng" dirty="0" smtClean="0">
                <a:solidFill>
                  <a:schemeClr val="bg1"/>
                </a:solidFill>
              </a:rPr>
              <a:t>*Causas genéticas:</a:t>
            </a:r>
          </a:p>
          <a:p>
            <a:r>
              <a:rPr lang="es-ES" dirty="0" smtClean="0"/>
              <a:t>Pueden transmitirse de padres a hijos, son anomalías, errores en la combinación genética o desordenes genéticos.</a:t>
            </a:r>
          </a:p>
          <a:p>
            <a:r>
              <a:rPr lang="es-ES" sz="3300" b="1" u="sng" dirty="0" smtClean="0">
                <a:solidFill>
                  <a:schemeClr val="bg1"/>
                </a:solidFill>
              </a:rPr>
              <a:t>Causas congénitas:</a:t>
            </a:r>
          </a:p>
          <a:p>
            <a:r>
              <a:rPr lang="es-ES" dirty="0" smtClean="0"/>
              <a:t>Rasgos con los que nace el individuo, que son adquiridos durante la gestación, debido a consecuencias del consumo de alcohol, drogas, mala nutrición de la madre durante esta etapa, exposición a contaminantes ambientales o enfermedades.</a:t>
            </a:r>
          </a:p>
          <a:p>
            <a:r>
              <a:rPr lang="es-ES" sz="3300" b="1" u="sng" dirty="0" smtClean="0">
                <a:solidFill>
                  <a:schemeClr val="bg1"/>
                </a:solidFill>
              </a:rPr>
              <a:t>Causas adquiridas: </a:t>
            </a:r>
          </a:p>
          <a:p>
            <a:r>
              <a:rPr lang="es-ES" dirty="0" smtClean="0"/>
              <a:t>Son ocasionadas por algún accidente o enfermedad después del nacimiento, desnutrición, traumatismo, golpes en la cabeza, asfixia por inmersión, hipoxia y exposición a toxinas como ser el plomo o mercurio.</a:t>
            </a:r>
          </a:p>
          <a:p>
            <a:endParaRPr lang="es-E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830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3265487" cy="689582"/>
          </a:xfrm>
        </p:spPr>
        <p:txBody>
          <a:bodyPr/>
          <a:lstStyle/>
          <a:p>
            <a:r>
              <a:rPr lang="es-ES" dirty="0" smtClean="0"/>
              <a:t>CLASIFICACION: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89013" y="1601786"/>
            <a:ext cx="7164388" cy="4837113"/>
          </a:xfrm>
        </p:spPr>
        <p:txBody>
          <a:bodyPr>
            <a:normAutofit fontScale="85000" lnSpcReduction="20000"/>
          </a:bodyPr>
          <a:lstStyle/>
          <a:p>
            <a:r>
              <a:rPr lang="es-ES" sz="4200" b="1" u="sng" dirty="0" smtClean="0">
                <a:solidFill>
                  <a:srgbClr val="FFFF00"/>
                </a:solidFill>
              </a:rPr>
              <a:t>LEVE: </a:t>
            </a:r>
            <a:r>
              <a:rPr lang="es-ES" dirty="0" smtClean="0">
                <a:effectLst/>
              </a:rPr>
              <a:t>Se </a:t>
            </a:r>
            <a:r>
              <a:rPr lang="es-ES" dirty="0">
                <a:effectLst/>
              </a:rPr>
              <a:t>caracteriza porque </a:t>
            </a:r>
            <a:r>
              <a:rPr lang="es-ES" dirty="0" smtClean="0">
                <a:effectLst/>
              </a:rPr>
              <a:t>presentan un nivel de CI entre 50 </a:t>
            </a:r>
            <a:r>
              <a:rPr lang="es-ES" dirty="0">
                <a:effectLst/>
              </a:rPr>
              <a:t>y 70 </a:t>
            </a:r>
            <a:r>
              <a:rPr lang="es-ES" dirty="0" smtClean="0">
                <a:effectLst/>
              </a:rPr>
              <a:t>presentando </a:t>
            </a:r>
            <a:r>
              <a:rPr lang="es-ES" dirty="0">
                <a:effectLst/>
              </a:rPr>
              <a:t>un retraso cognitivo y una ligera afectación del campo </a:t>
            </a:r>
            <a:r>
              <a:rPr lang="es-ES" dirty="0" smtClean="0">
                <a:effectLst/>
              </a:rPr>
              <a:t>sensorio motor.</a:t>
            </a:r>
          </a:p>
          <a:p>
            <a:r>
              <a:rPr lang="es-ES" i="1" u="sng" dirty="0" smtClean="0">
                <a:solidFill>
                  <a:schemeClr val="bg1"/>
                </a:solidFill>
                <a:effectLst/>
              </a:rPr>
              <a:t>Características: </a:t>
            </a:r>
          </a:p>
          <a:p>
            <a:r>
              <a:rPr lang="es-ES" dirty="0" smtClean="0">
                <a:effectLst/>
              </a:rPr>
              <a:t>*Pueden desarrollar habilidades sociales y de comunicación.</a:t>
            </a:r>
          </a:p>
          <a:p>
            <a:r>
              <a:rPr lang="es-ES" dirty="0" smtClean="0">
                <a:effectLst/>
              </a:rPr>
              <a:t>*Logran autonomía personal en alimentación, vestimenta, aseo, y transporte.</a:t>
            </a:r>
          </a:p>
          <a:p>
            <a:r>
              <a:rPr lang="es-ES" dirty="0" smtClean="0">
                <a:effectLst/>
              </a:rPr>
              <a:t>*Tiene capacidad para adaptarse e integrarse a un mundo laboral y cuando abandonan la escuela no se nota su discapacidad.</a:t>
            </a:r>
          </a:p>
          <a:p>
            <a:r>
              <a:rPr lang="es-ES" dirty="0" smtClean="0">
                <a:effectLst/>
              </a:rPr>
              <a:t>No suelen presentar problemas de adaptación en su ambiente familiar y social.</a:t>
            </a:r>
            <a:endParaRPr lang="en-US" dirty="0"/>
          </a:p>
        </p:txBody>
      </p:sp>
      <p:pic>
        <p:nvPicPr>
          <p:cNvPr id="2050" name="Picture 2" descr="Pin en D.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1675" y="1601786"/>
            <a:ext cx="3438525" cy="35941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126004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2757487" cy="1478570"/>
          </a:xfrm>
        </p:spPr>
        <p:txBody>
          <a:bodyPr/>
          <a:lstStyle/>
          <a:p>
            <a:r>
              <a:rPr lang="es-ES" dirty="0" smtClean="0">
                <a:solidFill>
                  <a:srgbClr val="FFFF00"/>
                </a:solidFill>
              </a:rPr>
              <a:t>MODERADO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1413" y="1779587"/>
            <a:ext cx="9905999" cy="3541714"/>
          </a:xfrm>
        </p:spPr>
        <p:txBody>
          <a:bodyPr>
            <a:normAutofit fontScale="85000" lnSpcReduction="10000"/>
          </a:bodyPr>
          <a:lstStyle/>
          <a:p>
            <a:r>
              <a:rPr lang="es-ES" dirty="0">
                <a:effectLst/>
              </a:rPr>
              <a:t>Las personas con Discapacidad Intelectual Moderada presentan un </a:t>
            </a:r>
            <a:r>
              <a:rPr lang="es-ES" b="1" dirty="0">
                <a:effectLst/>
              </a:rPr>
              <a:t>CI entre 35-50</a:t>
            </a:r>
            <a:r>
              <a:rPr lang="es-ES" dirty="0" smtClean="0">
                <a:effectLst/>
              </a:rPr>
              <a:t>.</a:t>
            </a:r>
          </a:p>
          <a:p>
            <a:r>
              <a:rPr lang="es-ES" dirty="0" smtClean="0"/>
              <a:t>Dificultad o imposibilidad de realizar algunas de las actividades de la vida diaria.</a:t>
            </a:r>
          </a:p>
          <a:p>
            <a:r>
              <a:rPr lang="es-ES" b="1" i="1" dirty="0" smtClean="0">
                <a:solidFill>
                  <a:schemeClr val="bg1"/>
                </a:solidFill>
              </a:rPr>
              <a:t>Características:</a:t>
            </a:r>
          </a:p>
          <a:p>
            <a:r>
              <a:rPr lang="es-ES" dirty="0" smtClean="0"/>
              <a:t>*Hablan tardíamente y con notable dificultad en el lenguaje expresivo y comprensivo.</a:t>
            </a:r>
            <a:r>
              <a:rPr lang="es-ES" dirty="0"/>
              <a:t> </a:t>
            </a:r>
            <a:endParaRPr lang="es-ES" dirty="0" smtClean="0"/>
          </a:p>
          <a:p>
            <a:r>
              <a:rPr lang="es-ES" dirty="0" smtClean="0"/>
              <a:t>*Presentan un aceptable desarrollo motor y pueden desempeñar algún trabajo. *Presentan dificultad para dominar la lectura, escritura y matemáticas. </a:t>
            </a:r>
            <a:endParaRPr lang="es-ES" dirty="0"/>
          </a:p>
          <a:p>
            <a:r>
              <a:rPr lang="es-ES" dirty="0" smtClean="0"/>
              <a:t>*Deben recibir apoyo limitado e individualizado y contar con la supervisión de otras personas para vivir y trabajar en la sociedad.</a:t>
            </a:r>
          </a:p>
        </p:txBody>
      </p:sp>
    </p:spTree>
    <p:extLst>
      <p:ext uri="{BB962C8B-B14F-4D97-AF65-F5344CB8AC3E}">
        <p14:creationId xmlns:p14="http://schemas.microsoft.com/office/powerpoint/2010/main" val="3681705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1741487" cy="867382"/>
          </a:xfrm>
        </p:spPr>
        <p:txBody>
          <a:bodyPr/>
          <a:lstStyle/>
          <a:p>
            <a:r>
              <a:rPr lang="es-ES" dirty="0" smtClean="0">
                <a:solidFill>
                  <a:srgbClr val="FFFF00"/>
                </a:solidFill>
              </a:rPr>
              <a:t>GRAVE: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1412" y="1485900"/>
            <a:ext cx="9905999" cy="4305301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/>
              <a:t>Presentan un </a:t>
            </a:r>
            <a:r>
              <a:rPr lang="es-ES" dirty="0">
                <a:effectLst/>
              </a:rPr>
              <a:t>Con un </a:t>
            </a:r>
            <a:r>
              <a:rPr lang="es-ES" b="1" dirty="0">
                <a:effectLst/>
              </a:rPr>
              <a:t>cociente intelectual situado entre 20 y </a:t>
            </a:r>
            <a:r>
              <a:rPr lang="es-ES" b="1" dirty="0" smtClean="0">
                <a:effectLst/>
              </a:rPr>
              <a:t>35.</a:t>
            </a:r>
          </a:p>
          <a:p>
            <a:r>
              <a:rPr lang="es-ES" dirty="0" smtClean="0"/>
              <a:t>Disminución importante o imposibilidad de la capacidad de la persona para realizar la mayoría de las actividades de la vida diaria.</a:t>
            </a:r>
          </a:p>
          <a:p>
            <a:r>
              <a:rPr lang="es-ES" b="1" i="1" dirty="0" smtClean="0">
                <a:solidFill>
                  <a:schemeClr val="bg1"/>
                </a:solidFill>
              </a:rPr>
              <a:t>Características:</a:t>
            </a:r>
          </a:p>
          <a:p>
            <a:r>
              <a:rPr lang="es-ES" dirty="0" smtClean="0"/>
              <a:t>*generalmente necesitan protección o ayuda, ya que su nivel de autonomía tanto social como personal, es muy pobre (suelen presentar un importante deterioro psicomotor).</a:t>
            </a:r>
          </a:p>
          <a:p>
            <a:r>
              <a:rPr lang="es-ES" dirty="0" smtClean="0"/>
              <a:t>*pueden aprender algún sistema de comunicación, pero su lenguaje oral siempre será muy pobre y su comprensión muy limitada.</a:t>
            </a:r>
          </a:p>
          <a:p>
            <a:r>
              <a:rPr lang="es-ES" dirty="0" smtClean="0"/>
              <a:t>*se requiere la escolarización en centros especiales.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309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2757487" cy="880082"/>
          </a:xfrm>
        </p:spPr>
        <p:txBody>
          <a:bodyPr/>
          <a:lstStyle/>
          <a:p>
            <a:r>
              <a:rPr lang="es-ES" dirty="0" smtClean="0">
                <a:solidFill>
                  <a:srgbClr val="FFFF00"/>
                </a:solidFill>
              </a:rPr>
              <a:t>Muy grave: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1412" y="1676400"/>
            <a:ext cx="9905999" cy="4114801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>
                <a:effectLst/>
              </a:rPr>
              <a:t>Las </a:t>
            </a:r>
            <a:r>
              <a:rPr lang="it-IT" dirty="0">
                <a:effectLst/>
              </a:rPr>
              <a:t>personas con DI Profunda presentan un </a:t>
            </a:r>
            <a:r>
              <a:rPr lang="it-IT" b="1" dirty="0">
                <a:effectLst/>
              </a:rPr>
              <a:t>CI inferior a </a:t>
            </a:r>
            <a:r>
              <a:rPr lang="it-IT" b="1" dirty="0" smtClean="0">
                <a:effectLst/>
              </a:rPr>
              <a:t>20,</a:t>
            </a:r>
            <a:r>
              <a:rPr lang="it-IT" dirty="0">
                <a:effectLst/>
              </a:rPr>
              <a:t> </a:t>
            </a:r>
            <a:r>
              <a:rPr lang="es-ES" dirty="0" smtClean="0"/>
              <a:t>Imposibilidad para la realización de las actividades de la vida diaria requiriendo asistencia permanentemente de otra persona.</a:t>
            </a:r>
          </a:p>
          <a:p>
            <a:r>
              <a:rPr lang="es-ES" sz="2600" b="1" i="1" u="sng" dirty="0" smtClean="0">
                <a:solidFill>
                  <a:schemeClr val="bg1"/>
                </a:solidFill>
              </a:rPr>
              <a:t>Características:</a:t>
            </a:r>
          </a:p>
          <a:p>
            <a:r>
              <a:rPr lang="es-ES" dirty="0" smtClean="0"/>
              <a:t>*presentan un grave deterioro en los aspectos sensorio motores y de la comunicación con el medio.</a:t>
            </a:r>
          </a:p>
          <a:p>
            <a:r>
              <a:rPr lang="es-ES" dirty="0" smtClean="0"/>
              <a:t>*no es capaz de ocuparse de sus necesidades físicas.</a:t>
            </a:r>
          </a:p>
          <a:p>
            <a:r>
              <a:rPr lang="es-ES" dirty="0" smtClean="0"/>
              <a:t>*carecer parcial o totalmente de movilidad independiente (cuidados especiales durante las 24 horas del día).</a:t>
            </a:r>
          </a:p>
          <a:p>
            <a:r>
              <a:rPr lang="es-ES" dirty="0" smtClean="0"/>
              <a:t>*son dependientes de los demás en casi todas sus funciones y actividades, ya que las discapacidades físicas y cognitivas son extremas.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366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3608387" cy="1478570"/>
          </a:xfrm>
        </p:spPr>
        <p:txBody>
          <a:bodyPr/>
          <a:lstStyle/>
          <a:p>
            <a:r>
              <a:rPr lang="es-ES" b="1" i="1" u="sng" dirty="0" smtClean="0"/>
              <a:t>Tipos de apoyo</a:t>
            </a:r>
            <a:endParaRPr lang="en-US" b="1" i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1. INTERMITENTE: </a:t>
            </a:r>
            <a:r>
              <a:rPr lang="es-ES" dirty="0" smtClean="0"/>
              <a:t>Apoyo “cuando sea necesario”, ósea de naturaleza episódica, así la persona no siempre necesita la ayudad, o requiere un apoyo de corta duración.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2.LIMITADO: </a:t>
            </a:r>
            <a:r>
              <a:rPr lang="es-ES" dirty="0" smtClean="0"/>
              <a:t>Apoyos intensivos caracterizados por su consistencia temporal, por tiempo limitado, pero no intermitente.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3.EXTENSO: </a:t>
            </a:r>
            <a:r>
              <a:rPr lang="es-ES" dirty="0" smtClean="0"/>
              <a:t>Apoyos caracterizados por una implicación regular en algunos entornos, (hogar, trabajo), sin limitación temporal.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4.GENERALIZADO: </a:t>
            </a:r>
            <a:r>
              <a:rPr lang="es-ES" dirty="0" smtClean="0"/>
              <a:t>Apoyo caracterizado por su constancia, elevada intensidad, estos apoyos generalizados suelen requerir mas personal y mayor dedicación que los apoyos extensos o los de tiempo limitado.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314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805987" cy="1478570"/>
          </a:xfrm>
        </p:spPr>
        <p:txBody>
          <a:bodyPr/>
          <a:lstStyle/>
          <a:p>
            <a:r>
              <a:rPr lang="es-ES" b="1" u="sng" dirty="0" smtClean="0"/>
              <a:t>CARACTERISTICAS DE LAS PERSONAS CON D.I </a:t>
            </a:r>
            <a:endParaRPr lang="en-US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i="1" u="sng" dirty="0" smtClean="0">
                <a:solidFill>
                  <a:schemeClr val="bg1"/>
                </a:solidFill>
              </a:rPr>
              <a:t>CARACTERISTICAS COGNITIVAS:</a:t>
            </a:r>
          </a:p>
          <a:p>
            <a:r>
              <a:rPr lang="es-ES" dirty="0" smtClean="0"/>
              <a:t>La inteligencia y el propio aprendizaje se encuentra disminuido si lo comparamos con los niveles promedios de cada grupo de edad.</a:t>
            </a:r>
          </a:p>
          <a:p>
            <a:r>
              <a:rPr lang="es-ES" dirty="0" smtClean="0"/>
              <a:t>Presentan déficit en las habilidades de resolución de problemas y de adquisición de aprendizaje.</a:t>
            </a:r>
          </a:p>
          <a:p>
            <a:r>
              <a:rPr lang="es-ES" dirty="0" smtClean="0"/>
              <a:t>Si bien el nivel cognitivo esta presente desde los primeros años de vida, es el momento de escolarización donde se evidencia aun mas.</a:t>
            </a:r>
          </a:p>
          <a:p>
            <a:r>
              <a:rPr lang="es-ES" dirty="0" smtClean="0"/>
              <a:t>Dificultad de orientación tiempo-espacio.</a:t>
            </a:r>
          </a:p>
          <a:p>
            <a:r>
              <a:rPr lang="es-ES" dirty="0" smtClean="0"/>
              <a:t>Dificultad para la formación de conceptos, para el pensamiento abstracto y </a:t>
            </a:r>
            <a:r>
              <a:rPr lang="es-ES" dirty="0" err="1" smtClean="0"/>
              <a:t>simbolico</a:t>
            </a:r>
            <a:r>
              <a:rPr lang="es-E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0536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187</TotalTime>
  <Words>829</Words>
  <Application>Microsoft Office PowerPoint</Application>
  <PresentationFormat>Panorámica</PresentationFormat>
  <Paragraphs>86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Tw Cen MT</vt:lpstr>
      <vt:lpstr>Circuito</vt:lpstr>
      <vt:lpstr>DISCAPACIDAD INTELECTUAL</vt:lpstr>
      <vt:lpstr>Presentación de PowerPoint</vt:lpstr>
      <vt:lpstr>CAUSAS:</vt:lpstr>
      <vt:lpstr>CLASIFICACION:</vt:lpstr>
      <vt:lpstr>MODERADO</vt:lpstr>
      <vt:lpstr>GRAVE:</vt:lpstr>
      <vt:lpstr>Muy grave:</vt:lpstr>
      <vt:lpstr>Tipos de apoyo</vt:lpstr>
      <vt:lpstr>CARACTERISTICAS DE LAS PERSONAS CON D.I </vt:lpstr>
      <vt:lpstr>CARACTERISTICAS PSICOPEDAGOGICAS.</vt:lpstr>
      <vt:lpstr>CARACTERISTICAS DE COMUNICACIÓN Y LENGUAJE                CARACTERISTICAS PSICOMOTORES.</vt:lpstr>
    </vt:vector>
  </TitlesOfParts>
  <Company>Dixguel03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DISCAPACIDAD INTELECTUAL</dc:title>
  <dc:creator>PC JIMMY</dc:creator>
  <cp:lastModifiedBy>EIFODEC PC</cp:lastModifiedBy>
  <cp:revision>17</cp:revision>
  <dcterms:created xsi:type="dcterms:W3CDTF">2023-07-07T00:30:54Z</dcterms:created>
  <dcterms:modified xsi:type="dcterms:W3CDTF">2023-07-07T20:59:29Z</dcterms:modified>
</cp:coreProperties>
</file>