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78" r:id="rId4"/>
    <p:sldId id="258" r:id="rId5"/>
    <p:sldId id="261" r:id="rId6"/>
    <p:sldId id="260" r:id="rId7"/>
    <p:sldId id="259" r:id="rId8"/>
    <p:sldId id="262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596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3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8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00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1784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76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8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49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19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9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1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9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7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8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0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4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9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7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s-ES" sz="4800" cap="none" dirty="0" smtClean="0"/>
              <a:t>IMPORTANCIA DEL DIBUJO </a:t>
            </a:r>
            <a:r>
              <a:rPr lang="es-ES" sz="4800" cap="none" dirty="0" smtClean="0"/>
              <a:t>COMO HERRAMIENTA PARA </a:t>
            </a:r>
            <a:r>
              <a:rPr lang="es-ES" sz="4800" cap="none" dirty="0" smtClean="0"/>
              <a:t>EL DIAGNÓSTICO </a:t>
            </a:r>
            <a:endParaRPr lang="es-ES" sz="4800" cap="non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E</a:t>
            </a:r>
            <a:r>
              <a:rPr lang="es-ES" cap="none" dirty="0" smtClean="0"/>
              <a:t>xpositor</a:t>
            </a:r>
            <a:r>
              <a:rPr lang="es-ES" dirty="0" smtClean="0"/>
              <a:t>: </a:t>
            </a:r>
            <a:r>
              <a:rPr lang="es-ES" dirty="0" smtClean="0"/>
              <a:t>L</a:t>
            </a:r>
            <a:r>
              <a:rPr lang="es-ES" cap="none" dirty="0" smtClean="0"/>
              <a:t>ic. </a:t>
            </a:r>
            <a:r>
              <a:rPr lang="es-ES" dirty="0" smtClean="0"/>
              <a:t>V</a:t>
            </a:r>
            <a:r>
              <a:rPr lang="es-ES" cap="none" dirty="0" smtClean="0"/>
              <a:t>anessa </a:t>
            </a:r>
            <a:r>
              <a:rPr lang="es-ES" cap="none" dirty="0"/>
              <a:t>F</a:t>
            </a:r>
            <a:r>
              <a:rPr lang="es-ES" cap="none" dirty="0" smtClean="0"/>
              <a:t>ernanda </a:t>
            </a:r>
            <a:r>
              <a:rPr lang="es-ES" cap="none" dirty="0"/>
              <a:t>V</a:t>
            </a:r>
            <a:r>
              <a:rPr lang="es-ES" cap="none" dirty="0" smtClean="0"/>
              <a:t>alverde </a:t>
            </a:r>
            <a:r>
              <a:rPr lang="es-ES" cap="none" dirty="0" err="1"/>
              <a:t>B</a:t>
            </a:r>
            <a:r>
              <a:rPr lang="es-ES" cap="none" dirty="0" err="1" smtClean="0"/>
              <a:t>azoalto</a:t>
            </a:r>
            <a:r>
              <a:rPr lang="es-ES" cap="none" dirty="0" smtClean="0"/>
              <a:t>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1" t="25107" r="25486" b="25820"/>
          <a:stretch/>
        </p:blipFill>
        <p:spPr>
          <a:xfrm>
            <a:off x="807905" y="138377"/>
            <a:ext cx="1706599" cy="1686983"/>
          </a:xfrm>
          <a:prstGeom prst="ellipse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t="39005" r="25379" b="39441"/>
          <a:stretch/>
        </p:blipFill>
        <p:spPr>
          <a:xfrm>
            <a:off x="8237809" y="543986"/>
            <a:ext cx="1996226" cy="87576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98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501445"/>
            <a:ext cx="8946541" cy="5746955"/>
          </a:xfrm>
        </p:spPr>
        <p:txBody>
          <a:bodyPr/>
          <a:lstStyle/>
          <a:p>
            <a:pPr algn="just"/>
            <a:r>
              <a:rPr lang="es-ES" b="1" dirty="0" smtClean="0"/>
              <a:t>Tamaño:  </a:t>
            </a:r>
            <a:r>
              <a:rPr lang="es-ES" dirty="0" smtClean="0"/>
              <a:t>indicios de su autoestima, </a:t>
            </a:r>
            <a:r>
              <a:rPr lang="es-ES" dirty="0" err="1" smtClean="0"/>
              <a:t>autoexpansividad</a:t>
            </a:r>
            <a:r>
              <a:rPr lang="es-ES" dirty="0" smtClean="0"/>
              <a:t> </a:t>
            </a:r>
            <a:r>
              <a:rPr lang="es-ES" dirty="0" smtClean="0"/>
              <a:t>característica o bien de sus </a:t>
            </a:r>
            <a:r>
              <a:rPr lang="es-ES" dirty="0" smtClean="0"/>
              <a:t>fantasías </a:t>
            </a:r>
            <a:r>
              <a:rPr lang="es-ES" dirty="0" smtClean="0"/>
              <a:t>de omnipotencia.</a:t>
            </a:r>
          </a:p>
          <a:p>
            <a:pPr marL="685800"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Dibujo pequeño: sentimientos de inadecuación, tendencia al retraimiento, sentimiento de </a:t>
            </a:r>
            <a:r>
              <a:rPr lang="es-ES" dirty="0" smtClean="0"/>
              <a:t>inferioridad. </a:t>
            </a:r>
            <a:endParaRPr lang="es-ES" dirty="0" smtClean="0"/>
          </a:p>
          <a:p>
            <a:pPr marL="685800"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Dibujos </a:t>
            </a:r>
            <a:r>
              <a:rPr lang="es-ES" dirty="0" smtClean="0"/>
              <a:t>grandes (hasta los bordes de la hoja): denotan sentimientos de </a:t>
            </a:r>
            <a:r>
              <a:rPr lang="es-ES" dirty="0" smtClean="0"/>
              <a:t>constricción </a:t>
            </a:r>
            <a:r>
              <a:rPr lang="es-ES" dirty="0" smtClean="0"/>
              <a:t>ambiental acompañados de acciones o </a:t>
            </a:r>
            <a:r>
              <a:rPr lang="es-ES" dirty="0" smtClean="0"/>
              <a:t>fantasías sobre compensatorias. </a:t>
            </a:r>
            <a:endParaRPr lang="es-ES" dirty="0" smtClean="0"/>
          </a:p>
          <a:p>
            <a:pPr marL="685800"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Dibujo excesivamente grande: fuerte corriente agresiva.</a:t>
            </a:r>
          </a:p>
          <a:p>
            <a:pPr marL="685800"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Dibujos comprimidos: sensación de </a:t>
            </a:r>
            <a:r>
              <a:rPr lang="es-ES" dirty="0" smtClean="0"/>
              <a:t>incomodidad, </a:t>
            </a:r>
            <a:r>
              <a:rPr lang="es-ES" dirty="0" smtClean="0"/>
              <a:t>encierro y presión.</a:t>
            </a:r>
          </a:p>
          <a:p>
            <a:pPr marL="400050" lvl="1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503" y="3920816"/>
            <a:ext cx="3242187" cy="23275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308" y="3760840"/>
            <a:ext cx="3535898" cy="270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5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8848" y="1406013"/>
            <a:ext cx="9692507" cy="5451987"/>
          </a:xfrm>
        </p:spPr>
        <p:txBody>
          <a:bodyPr/>
          <a:lstStyle/>
          <a:p>
            <a:pPr algn="just"/>
            <a:r>
              <a:rPr lang="es-ES" b="1" dirty="0" smtClean="0"/>
              <a:t>Presión </a:t>
            </a:r>
            <a:r>
              <a:rPr lang="es-ES" b="1" dirty="0" smtClean="0"/>
              <a:t>o fuerza: </a:t>
            </a:r>
            <a:r>
              <a:rPr lang="es-ES" dirty="0" smtClean="0"/>
              <a:t>nivel </a:t>
            </a:r>
            <a:r>
              <a:rPr lang="es-ES" dirty="0" smtClean="0"/>
              <a:t>energético.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Trazos </a:t>
            </a:r>
            <a:r>
              <a:rPr lang="es-ES" dirty="0" smtClean="0"/>
              <a:t>decididos: mayor </a:t>
            </a:r>
            <a:r>
              <a:rPr lang="es-ES" dirty="0" smtClean="0"/>
              <a:t>asertividad</a:t>
            </a:r>
            <a:r>
              <a:rPr lang="es-ES" dirty="0"/>
              <a:t>.</a:t>
            </a:r>
            <a:r>
              <a:rPr lang="es-ES" dirty="0" smtClean="0"/>
              <a:t>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Trazo fuerte: impulsividad </a:t>
            </a:r>
            <a:r>
              <a:rPr lang="es-ES" dirty="0"/>
              <a:t>y </a:t>
            </a:r>
            <a:r>
              <a:rPr lang="es-ES" dirty="0" smtClean="0"/>
              <a:t>agresividad. </a:t>
            </a:r>
            <a:endParaRPr lang="es-ES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Trazo excesivamente  </a:t>
            </a:r>
            <a:r>
              <a:rPr lang="es-ES" dirty="0" smtClean="0"/>
              <a:t>fuerte (romper el papel): fuertes pulsiones, vitalidad, audacia, y en ocasiones (de acuerdo al relato o historia) violencia o liberación instintiva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Trazo flojo (apenas se ve): suavidad, timidez o inhibición de los instintos, personas con depresión, que se sienten desubicadas, inseguridad y falta de energía.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Trazos livianos: bajo nivel de energía o restricción y </a:t>
            </a:r>
            <a:r>
              <a:rPr lang="es-ES" dirty="0" smtClean="0"/>
              <a:t>represión.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336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4886" y="268363"/>
            <a:ext cx="11226340" cy="630941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b="1" dirty="0" smtClean="0"/>
              <a:t>Trazo </a:t>
            </a:r>
            <a:endParaRPr lang="es-ES" b="1" dirty="0" smtClean="0"/>
          </a:p>
          <a:p>
            <a:pPr marL="0" indent="0" algn="just">
              <a:buNone/>
            </a:pPr>
            <a:endParaRPr lang="es-ES" dirty="0" smtClean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Excesivamente </a:t>
            </a:r>
            <a:r>
              <a:rPr lang="es-ES" dirty="0" smtClean="0"/>
              <a:t>amplio: indicador de desequilibrio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Excesivamente pequeños indicador de inhibiciones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Excesivamente </a:t>
            </a:r>
            <a:r>
              <a:rPr lang="es-ES" dirty="0" smtClean="0"/>
              <a:t>enérgico: </a:t>
            </a:r>
            <a:r>
              <a:rPr lang="es-ES" dirty="0" smtClean="0"/>
              <a:t>indicador de temor o impotencia.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Excesivamente débil: indicador de timidez que puede ser morbosa, incapacidad de afirmación.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Trazos </a:t>
            </a:r>
            <a:r>
              <a:rPr lang="es-ES" dirty="0" smtClean="0"/>
              <a:t>largos: firme control de su </a:t>
            </a:r>
            <a:r>
              <a:rPr lang="es-ES" dirty="0" smtClean="0"/>
              <a:t>conducta</a:t>
            </a:r>
            <a:endParaRPr lang="es-ES" dirty="0" smtClean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Trazos cortos: indicador de comportamiento impulsivo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Trazos rectos tienden a ser </a:t>
            </a:r>
            <a:r>
              <a:rPr lang="es-ES" dirty="0" smtClean="0"/>
              <a:t>auto afirmativos </a:t>
            </a:r>
            <a:endParaRPr lang="es-ES" dirty="0" smtClean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Trazos circulares: son mas dependientes y emotivos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Líneas </a:t>
            </a:r>
            <a:r>
              <a:rPr lang="es-ES" dirty="0" smtClean="0"/>
              <a:t>redondeadas: asociadas a la feminidad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Líneas </a:t>
            </a:r>
            <a:r>
              <a:rPr lang="es-ES" dirty="0" smtClean="0"/>
              <a:t>rectas: estados de animo </a:t>
            </a:r>
            <a:r>
              <a:rPr lang="es-ES" dirty="0" smtClean="0"/>
              <a:t>agresivos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Líneas dentadas: se relaciona con la hostilidad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Las líneas quebradas, indecisas y varias veces reforzadas: por lo general, se asocian con la inseguridad o la ansiedad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Líneas fragmentadas: expresan ansiedad, timidez, falta de auto confianza, vacilación  en la conducta en el enfrentamiento con situaciones nuevas.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Líneas de una figura todas desconectadas(sin dirección intencional): existencia de tendencias psicóticas  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Borraduras:  incertidumbre, indecisión, insatisfacción.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28807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3933" y="617787"/>
            <a:ext cx="8946541" cy="5561787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Detalles </a:t>
            </a:r>
          </a:p>
          <a:p>
            <a:endParaRPr lang="es-E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 smtClean="0"/>
              <a:t>Ausencia  de detalles: transmite una sensación de vacío y de reducción energética característica de las personas  que utilizan el aislamiento emocional como defensa y, en ocasiones, de las personas depresivas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 smtClean="0"/>
              <a:t>Detalles excesivos: son característicos del obsesivo – compulsivo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 smtClean="0"/>
              <a:t>Dibujos muy exactos:  los niños y los adultos  neurótico que sienten que el mundo que lo rodea es incierto, imprevisible y peligroso, se defienden del caos interno y externo creando un mundo muy estructurado y ordenado con rigidez.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 smtClean="0"/>
              <a:t>Gráficos demasiado perfectos: característicos de personalidades obsesivas compulsivas, esquizofrénicos, incipientes u orgánicos. Expresan el esfuerzo de mantenerse integrados contra la amenaza de desintegración .</a:t>
            </a:r>
          </a:p>
          <a:p>
            <a:r>
              <a:rPr lang="es-ES" b="1" dirty="0"/>
              <a:t>Simetría: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/>
              <a:t>Fallas en la simetría: revelan una inadecuación de los sentimientos de seguridad en la vida emocional, descontrol y agresividad.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/>
              <a:t>Simetría a punto de reproducir un efecto de rigidez: control emocional de tipo obsesivo compulsivo, puede expresarse como represión e intelectualización exagerada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/>
              <a:t>Simetría inflexible: depresivos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85735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2297" y="399964"/>
            <a:ext cx="9869488" cy="4195481"/>
          </a:xfrm>
        </p:spPr>
        <p:txBody>
          <a:bodyPr/>
          <a:lstStyle/>
          <a:p>
            <a:endParaRPr lang="es-ES" b="1" dirty="0" smtClean="0"/>
          </a:p>
          <a:p>
            <a:r>
              <a:rPr lang="es-ES" b="1" dirty="0" smtClean="0"/>
              <a:t>Emplazamiento y ubicación: </a:t>
            </a:r>
            <a:r>
              <a:rPr lang="es-ES" dirty="0" smtClean="0"/>
              <a:t>Localización del dibujos</a:t>
            </a:r>
          </a:p>
          <a:p>
            <a:pPr marL="0" indent="0">
              <a:buNone/>
            </a:pPr>
            <a:r>
              <a:rPr lang="es-ES" dirty="0" smtClean="0"/>
              <a:t>Área total del dibujo, horizontalmente: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711300"/>
              </p:ext>
            </p:extLst>
          </p:nvPr>
        </p:nvGraphicFramePr>
        <p:xfrm>
          <a:off x="678426" y="1983487"/>
          <a:ext cx="10309122" cy="41741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54561"/>
                <a:gridCol w="5154561"/>
              </a:tblGrid>
              <a:tr h="366459">
                <a:tc>
                  <a:txBody>
                    <a:bodyPr/>
                    <a:lstStyle/>
                    <a:p>
                      <a:r>
                        <a:rPr lang="es-ES" dirty="0" smtClean="0"/>
                        <a:t>ZONA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INTERPRETACION </a:t>
                      </a:r>
                      <a:endParaRPr lang="es-ES" dirty="0"/>
                    </a:p>
                  </a:txBody>
                  <a:tcPr/>
                </a:tc>
              </a:tr>
              <a:tr h="632519">
                <a:tc>
                  <a:txBody>
                    <a:bodyPr/>
                    <a:lstStyle/>
                    <a:p>
                      <a:r>
                        <a:rPr lang="es-ES" dirty="0" smtClean="0"/>
                        <a:t>Los</a:t>
                      </a:r>
                      <a:r>
                        <a:rPr lang="es-ES" baseline="0" dirty="0" smtClean="0"/>
                        <a:t> dibujos en la zona superior 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Pertenecerían al dominio intelectual, idealización y la fantasía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</a:tr>
              <a:tr h="366459">
                <a:tc>
                  <a:txBody>
                    <a:bodyPr/>
                    <a:lstStyle/>
                    <a:p>
                      <a:r>
                        <a:rPr lang="es-ES" dirty="0" smtClean="0"/>
                        <a:t>Los dibujos en la zona media B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Serian mas emotivos </a:t>
                      </a:r>
                      <a:endParaRPr lang="es-ES" dirty="0"/>
                    </a:p>
                  </a:txBody>
                  <a:tcPr/>
                </a:tc>
              </a:tr>
              <a:tr h="2801154">
                <a:tc>
                  <a:txBody>
                    <a:bodyPr/>
                    <a:lstStyle/>
                    <a:p>
                      <a:r>
                        <a:rPr lang="es-ES" dirty="0" smtClean="0"/>
                        <a:t>Dibujos en la zona inferior C</a:t>
                      </a:r>
                      <a:endParaRPr lang="es-E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Expresarían un dominio vital, lo firme, lo solido</a:t>
                      </a:r>
                      <a:r>
                        <a:rPr lang="es-ES" baseline="0" dirty="0" smtClean="0"/>
                        <a:t> y lo concreto.</a:t>
                      </a:r>
                    </a:p>
                    <a:p>
                      <a:r>
                        <a:rPr lang="es-ES" baseline="0" dirty="0" smtClean="0"/>
                        <a:t>Cuanto mas abajo hay mayor probabilidad de que: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baseline="0" dirty="0" smtClean="0"/>
                        <a:t>La persona se sienta insegura e inadaptable.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baseline="0" dirty="0" smtClean="0"/>
                        <a:t> que la persona se encuentre ligada a la realidad u orientada hacia lo concreto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571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5690" y="648930"/>
            <a:ext cx="11120284" cy="576170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Área total del dibujo, verticalmente: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540109"/>
              </p:ext>
            </p:extLst>
          </p:nvPr>
        </p:nvGraphicFramePr>
        <p:xfrm>
          <a:off x="796411" y="1545575"/>
          <a:ext cx="10486104" cy="35426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71254"/>
                <a:gridCol w="2971798"/>
                <a:gridCol w="2621526"/>
                <a:gridCol w="2621526"/>
              </a:tblGrid>
              <a:tr h="708524">
                <a:tc>
                  <a:txBody>
                    <a:bodyPr/>
                    <a:lstStyle/>
                    <a:p>
                      <a:r>
                        <a:rPr lang="es-ES" dirty="0" smtClean="0"/>
                        <a:t>ZONA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Los dibujos en la zona  izquierda </a:t>
                      </a:r>
                      <a:r>
                        <a:rPr lang="es-ES" b="0" dirty="0" smtClean="0"/>
                        <a:t>A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Los dibujos en la zona  media </a:t>
                      </a:r>
                      <a:r>
                        <a:rPr lang="es-ES" b="0" dirty="0" smtClean="0"/>
                        <a:t>B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Los dibujos en la zona derecha  C  </a:t>
                      </a:r>
                      <a:endParaRPr lang="es-ES" dirty="0"/>
                    </a:p>
                  </a:txBody>
                  <a:tcPr/>
                </a:tc>
              </a:tr>
              <a:tr h="2834095">
                <a:tc>
                  <a:txBody>
                    <a:bodyPr/>
                    <a:lstStyle/>
                    <a:p>
                      <a:r>
                        <a:rPr lang="es-ES" dirty="0" smtClean="0"/>
                        <a:t>INTERPRETACION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Nos hablarían de individuos con preferencias por el pasado, falta de adaptación al presente e introversión e inhibición </a:t>
                      </a:r>
                    </a:p>
                    <a:p>
                      <a:pPr algn="just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Personas</a:t>
                      </a:r>
                      <a:r>
                        <a:rPr lang="es-ES" baseline="0" dirty="0" smtClean="0"/>
                        <a:t> con interés por el presente y adaptación al mismo.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Personas con interés por</a:t>
                      </a:r>
                      <a:r>
                        <a:rPr lang="es-ES" baseline="0" dirty="0" smtClean="0"/>
                        <a:t> el futuro, gran sociabilidad y capacidad de adaptación.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27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7841" y="504337"/>
            <a:ext cx="9854740" cy="5218037"/>
          </a:xfrm>
        </p:spPr>
        <p:txBody>
          <a:bodyPr/>
          <a:lstStyle/>
          <a:p>
            <a:r>
              <a:rPr lang="es-ES" dirty="0" smtClean="0"/>
              <a:t> Movimiento: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 smtClean="0"/>
              <a:t>Pocos elementos móviles: personas depresivas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 smtClean="0"/>
              <a:t>Muchos efectos de movimiento: psicóticos, producciones totalmente desordenadas en detalles y sombreados.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316" y="2388008"/>
            <a:ext cx="3185652" cy="39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25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614" y="275737"/>
            <a:ext cx="9404723" cy="1400530"/>
          </a:xfrm>
        </p:spPr>
        <p:txBody>
          <a:bodyPr/>
          <a:lstStyle/>
          <a:p>
            <a:r>
              <a:rPr lang="es-ES" dirty="0" smtClean="0"/>
              <a:t>Colores 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255160"/>
              </p:ext>
            </p:extLst>
          </p:nvPr>
        </p:nvGraphicFramePr>
        <p:xfrm>
          <a:off x="734976" y="1258494"/>
          <a:ext cx="10223076" cy="52171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407692"/>
                <a:gridCol w="3407692"/>
                <a:gridCol w="340769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Colores fríos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Indicadores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afectivos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Otros</a:t>
                      </a:r>
                      <a:r>
                        <a:rPr lang="es-ES" sz="1200" baseline="0" dirty="0" smtClean="0"/>
                        <a:t> indicadores </a:t>
                      </a:r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1" dirty="0" smtClean="0"/>
                        <a:t>AZUL</a:t>
                      </a:r>
                      <a:r>
                        <a:rPr lang="es-ES" sz="1200" b="1" baseline="0" dirty="0" smtClean="0"/>
                        <a:t> </a:t>
                      </a:r>
                      <a:endParaRPr lang="es-E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Tranquilidad </a:t>
                      </a:r>
                    </a:p>
                    <a:p>
                      <a:r>
                        <a:rPr lang="es-ES" sz="1200" dirty="0" smtClean="0"/>
                        <a:t>Calma</a:t>
                      </a:r>
                    </a:p>
                    <a:p>
                      <a:r>
                        <a:rPr lang="es-ES" sz="1200" dirty="0" smtClean="0"/>
                        <a:t>Satisfacción </a:t>
                      </a:r>
                    </a:p>
                    <a:p>
                      <a:r>
                        <a:rPr lang="es-ES" sz="1200" dirty="0" smtClean="0"/>
                        <a:t>Ternura</a:t>
                      </a:r>
                    </a:p>
                    <a:p>
                      <a:r>
                        <a:rPr lang="es-ES" sz="1200" dirty="0" smtClean="0"/>
                        <a:t>Amor</a:t>
                      </a:r>
                    </a:p>
                    <a:p>
                      <a:r>
                        <a:rPr lang="es-ES" sz="1200" dirty="0" smtClean="0"/>
                        <a:t>Serenidad</a:t>
                      </a:r>
                    </a:p>
                    <a:p>
                      <a:r>
                        <a:rPr lang="es-ES" sz="1200" dirty="0" smtClean="0"/>
                        <a:t>Armonía</a:t>
                      </a:r>
                    </a:p>
                    <a:p>
                      <a:r>
                        <a:rPr lang="es-ES" sz="1200" dirty="0" smtClean="0"/>
                        <a:t>Fidelidad</a:t>
                      </a:r>
                    </a:p>
                    <a:p>
                      <a:r>
                        <a:rPr lang="es-ES" sz="1200" dirty="0" smtClean="0"/>
                        <a:t>Sinceridad</a:t>
                      </a:r>
                    </a:p>
                    <a:p>
                      <a:r>
                        <a:rPr lang="es-ES" sz="1200" dirty="0" smtClean="0"/>
                        <a:t>Responsabilidad </a:t>
                      </a:r>
                    </a:p>
                    <a:p>
                      <a:r>
                        <a:rPr lang="es-ES" sz="1200" dirty="0" smtClean="0"/>
                        <a:t>Sabiduría </a:t>
                      </a:r>
                    </a:p>
                    <a:p>
                      <a:r>
                        <a:rPr lang="es-ES" sz="1200" dirty="0" smtClean="0"/>
                        <a:t>Inteligencia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El azul es el color de cielo y del mar, por lo que se suele asociar con estabilidad y la profundidad.</a:t>
                      </a:r>
                    </a:p>
                    <a:p>
                      <a:r>
                        <a:rPr lang="es-ES" sz="1200" dirty="0" smtClean="0"/>
                        <a:t>Se considera un color beneficioso tanto para el cuerpo como para la mente. </a:t>
                      </a:r>
                    </a:p>
                    <a:p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Verde</a:t>
                      </a:r>
                      <a:r>
                        <a:rPr lang="es-ES" sz="1200" baseline="0" dirty="0" smtClean="0"/>
                        <a:t>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Persistencia</a:t>
                      </a:r>
                    </a:p>
                    <a:p>
                      <a:r>
                        <a:rPr lang="es-ES" sz="1200" dirty="0" smtClean="0"/>
                        <a:t>Autoafirmación </a:t>
                      </a:r>
                    </a:p>
                    <a:p>
                      <a:r>
                        <a:rPr lang="es-ES" sz="1200" dirty="0" smtClean="0"/>
                        <a:t>Estabilidad</a:t>
                      </a:r>
                    </a:p>
                    <a:p>
                      <a:r>
                        <a:rPr lang="es-ES" sz="1200" dirty="0" smtClean="0"/>
                        <a:t>Resistencia</a:t>
                      </a:r>
                    </a:p>
                    <a:p>
                      <a:r>
                        <a:rPr lang="es-ES" sz="1200" dirty="0" smtClean="0"/>
                        <a:t>Equilibrio</a:t>
                      </a:r>
                    </a:p>
                    <a:p>
                      <a:r>
                        <a:rPr lang="es-ES" sz="1200" dirty="0" smtClean="0"/>
                        <a:t>Pasivo</a:t>
                      </a:r>
                    </a:p>
                    <a:p>
                      <a:r>
                        <a:rPr lang="es-ES" sz="1200" dirty="0" smtClean="0"/>
                        <a:t>Defensiva</a:t>
                      </a:r>
                    </a:p>
                    <a:p>
                      <a:r>
                        <a:rPr lang="es-ES" sz="1200" dirty="0" smtClean="0"/>
                        <a:t>Autónomo</a:t>
                      </a:r>
                    </a:p>
                    <a:p>
                      <a:r>
                        <a:rPr lang="es-ES" sz="1200" dirty="0" smtClean="0"/>
                        <a:t>Cuidadoso</a:t>
                      </a:r>
                    </a:p>
                    <a:p>
                      <a:r>
                        <a:rPr lang="es-ES" sz="1200" dirty="0" smtClean="0"/>
                        <a:t>Esperanza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El verde es el color de la naturaleza por excelencia. Representa armonía, crecimiento, exuberancia, y frescura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Marrón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Lo sensual </a:t>
                      </a:r>
                    </a:p>
                    <a:p>
                      <a:r>
                        <a:rPr lang="es-ES" sz="1200" dirty="0" smtClean="0"/>
                        <a:t>Evoca estabilidad </a:t>
                      </a:r>
                    </a:p>
                    <a:p>
                      <a:r>
                        <a:rPr lang="es-ES" sz="1200" dirty="0" smtClean="0"/>
                        <a:t>Representa cualidades masculinas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Se asocia con las cosas solidas, seguras y permanentes</a:t>
                      </a:r>
                    </a:p>
                    <a:p>
                      <a:r>
                        <a:rPr lang="es-ES" sz="1200" dirty="0" smtClean="0"/>
                        <a:t>Denota practicidad.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781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1958" y="646148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496005"/>
              </p:ext>
            </p:extLst>
          </p:nvPr>
        </p:nvGraphicFramePr>
        <p:xfrm>
          <a:off x="575187" y="646147"/>
          <a:ext cx="11135031" cy="571902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11677"/>
                <a:gridCol w="3711677"/>
                <a:gridCol w="3711677"/>
              </a:tblGrid>
              <a:tr h="382825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Colores cálidos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Aspectos afectivos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Otros</a:t>
                      </a:r>
                      <a:r>
                        <a:rPr lang="es-ES" sz="1200" baseline="0" dirty="0" smtClean="0"/>
                        <a:t> indicadores </a:t>
                      </a:r>
                      <a:endParaRPr lang="es-ES" sz="1200" dirty="0"/>
                    </a:p>
                  </a:txBody>
                  <a:tcPr/>
                </a:tc>
              </a:tr>
              <a:tr h="2171090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Rojo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Apetencia </a:t>
                      </a:r>
                    </a:p>
                    <a:p>
                      <a:r>
                        <a:rPr lang="es-ES" sz="1200" dirty="0" smtClean="0"/>
                        <a:t>Excitabilidad </a:t>
                      </a:r>
                    </a:p>
                    <a:p>
                      <a:r>
                        <a:rPr lang="es-ES" sz="1200" dirty="0" smtClean="0"/>
                        <a:t>Autoridad </a:t>
                      </a:r>
                    </a:p>
                    <a:p>
                      <a:r>
                        <a:rPr lang="es-ES" sz="1200" dirty="0" smtClean="0"/>
                        <a:t>Sexualidad </a:t>
                      </a:r>
                    </a:p>
                    <a:p>
                      <a:r>
                        <a:rPr lang="es-ES" sz="1200" dirty="0" smtClean="0"/>
                        <a:t>Valor </a:t>
                      </a:r>
                    </a:p>
                    <a:p>
                      <a:r>
                        <a:rPr lang="es-ES" sz="1200" dirty="0" smtClean="0"/>
                        <a:t>Coraje</a:t>
                      </a:r>
                    </a:p>
                    <a:p>
                      <a:r>
                        <a:rPr lang="es-ES" sz="1200" dirty="0" smtClean="0"/>
                        <a:t>Energía </a:t>
                      </a:r>
                    </a:p>
                    <a:p>
                      <a:r>
                        <a:rPr lang="es-ES" sz="1200" dirty="0" smtClean="0"/>
                        <a:t>Vitalidad poder</a:t>
                      </a:r>
                    </a:p>
                    <a:p>
                      <a:r>
                        <a:rPr lang="es-ES" sz="1200" dirty="0" smtClean="0"/>
                        <a:t>Fuerza  </a:t>
                      </a:r>
                    </a:p>
                    <a:p>
                      <a:r>
                        <a:rPr lang="es-ES" sz="1200" dirty="0" smtClean="0"/>
                        <a:t>Impulsividad </a:t>
                      </a:r>
                    </a:p>
                    <a:p>
                      <a:r>
                        <a:rPr lang="es-ES" sz="1200" dirty="0" smtClean="0"/>
                        <a:t>Agresividad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Se relaciona con el fuego y la sangre, por lo que se asocia al peligro, la pasión, el</a:t>
                      </a:r>
                      <a:r>
                        <a:rPr lang="es-ES" sz="1200" baseline="0" dirty="0" smtClean="0"/>
                        <a:t> deseo y el amor.</a:t>
                      </a:r>
                    </a:p>
                    <a:p>
                      <a:r>
                        <a:rPr lang="es-ES" sz="1200" baseline="0" dirty="0" smtClean="0"/>
                        <a:t>Es un color muy intenso a nivel emocional</a:t>
                      </a:r>
                    </a:p>
                    <a:p>
                      <a:r>
                        <a:rPr lang="es-ES" sz="1200" baseline="0" dirty="0" smtClean="0"/>
                        <a:t>Rojo claro: alegría, sensualidad, pasión, amor  y sensibilidad.</a:t>
                      </a:r>
                    </a:p>
                    <a:p>
                      <a:r>
                        <a:rPr lang="es-ES" sz="1200" baseline="0" dirty="0" smtClean="0"/>
                        <a:t>Rojo oscuro: energía, vigor.</a:t>
                      </a:r>
                      <a:endParaRPr lang="es-ES" sz="1200" dirty="0"/>
                    </a:p>
                  </a:txBody>
                  <a:tcPr/>
                </a:tc>
              </a:tr>
              <a:tr h="1793509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Amarillo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Variabilidad</a:t>
                      </a:r>
                    </a:p>
                    <a:p>
                      <a:r>
                        <a:rPr lang="es-ES" sz="1200" dirty="0" smtClean="0"/>
                        <a:t>Expectación</a:t>
                      </a:r>
                      <a:r>
                        <a:rPr lang="es-ES" sz="1200" baseline="0" dirty="0" smtClean="0"/>
                        <a:t> </a:t>
                      </a:r>
                    </a:p>
                    <a:p>
                      <a:r>
                        <a:rPr lang="es-ES" sz="1200" baseline="0" dirty="0" smtClean="0"/>
                        <a:t>Originalidad </a:t>
                      </a:r>
                    </a:p>
                    <a:p>
                      <a:r>
                        <a:rPr lang="es-ES" sz="1200" baseline="0" dirty="0" smtClean="0"/>
                        <a:t>Alegría </a:t>
                      </a:r>
                    </a:p>
                    <a:p>
                      <a:r>
                        <a:rPr lang="es-ES" sz="1200" baseline="0" dirty="0" smtClean="0"/>
                        <a:t>Felicidad</a:t>
                      </a:r>
                    </a:p>
                    <a:p>
                      <a:r>
                        <a:rPr lang="es-ES" sz="1200" baseline="0" dirty="0" smtClean="0"/>
                        <a:t>Inteligencia </a:t>
                      </a:r>
                    </a:p>
                    <a:p>
                      <a:r>
                        <a:rPr lang="es-ES" sz="1200" baseline="0" dirty="0" smtClean="0"/>
                        <a:t>Energía </a:t>
                      </a:r>
                    </a:p>
                    <a:p>
                      <a:r>
                        <a:rPr lang="es-ES" sz="1200" baseline="0" dirty="0" smtClean="0"/>
                        <a:t>Honor </a:t>
                      </a:r>
                    </a:p>
                    <a:p>
                      <a:r>
                        <a:rPr lang="es-ES" sz="1200" baseline="0" dirty="0" smtClean="0"/>
                        <a:t>Lealtad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El amarillo sugiere el efecto de entrar en calor,</a:t>
                      </a:r>
                      <a:r>
                        <a:rPr lang="es-ES" sz="1200" baseline="0" dirty="0" smtClean="0"/>
                        <a:t> provoca alegría, estimula la actividad mental y genera energía muscular</a:t>
                      </a:r>
                      <a:endParaRPr lang="es-ES" sz="1200" dirty="0"/>
                    </a:p>
                  </a:txBody>
                  <a:tcPr/>
                </a:tc>
              </a:tr>
              <a:tr h="1227138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Naranja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Felicidad </a:t>
                      </a:r>
                    </a:p>
                    <a:p>
                      <a:r>
                        <a:rPr lang="es-ES" sz="1200" dirty="0" smtClean="0"/>
                        <a:t>Atracción</a:t>
                      </a:r>
                    </a:p>
                    <a:p>
                      <a:r>
                        <a:rPr lang="es-ES" sz="1200" dirty="0" smtClean="0"/>
                        <a:t>Creatividad </a:t>
                      </a:r>
                    </a:p>
                    <a:p>
                      <a:r>
                        <a:rPr lang="es-ES" sz="1200" dirty="0" smtClean="0"/>
                        <a:t>Determinación </a:t>
                      </a:r>
                    </a:p>
                    <a:p>
                      <a:r>
                        <a:rPr lang="es-ES" sz="1200" dirty="0" smtClean="0"/>
                        <a:t>Éxito</a:t>
                      </a:r>
                    </a:p>
                    <a:p>
                      <a:r>
                        <a:rPr lang="es-ES" sz="1200" dirty="0" smtClean="0"/>
                        <a:t>Animo</a:t>
                      </a:r>
                    </a:p>
                    <a:p>
                      <a:r>
                        <a:rPr lang="es-ES" sz="1200" dirty="0" smtClean="0"/>
                        <a:t>Estimulo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Combina la energía del color rojo con la felicidad de amarillo.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285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1620" y="751656"/>
            <a:ext cx="10924565" cy="4195481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180194"/>
              </p:ext>
            </p:extLst>
          </p:nvPr>
        </p:nvGraphicFramePr>
        <p:xfrm>
          <a:off x="751620" y="1493389"/>
          <a:ext cx="10432194" cy="3296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7398"/>
                <a:gridCol w="3477398"/>
                <a:gridCol w="347739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Colores neutros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Indicadores</a:t>
                      </a:r>
                      <a:r>
                        <a:rPr lang="es-ES" baseline="0" dirty="0" smtClean="0"/>
                        <a:t>  afectivos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Otros indicadores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Gris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 el color que se asocia con el miedo e impide a muchas personas manifestar su verdadero yo.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Blanco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Entusiasmo </a:t>
                      </a:r>
                    </a:p>
                    <a:p>
                      <a:r>
                        <a:rPr lang="es-ES" dirty="0" smtClean="0"/>
                        <a:t>Ilusión </a:t>
                      </a:r>
                    </a:p>
                    <a:p>
                      <a:r>
                        <a:rPr lang="es-ES" dirty="0" smtClean="0"/>
                        <a:t>Empeño </a:t>
                      </a:r>
                    </a:p>
                    <a:p>
                      <a:r>
                        <a:rPr lang="es-ES" dirty="0" smtClean="0"/>
                        <a:t>Seguridad </a:t>
                      </a:r>
                    </a:p>
                    <a:p>
                      <a:r>
                        <a:rPr lang="es-ES" dirty="0" smtClean="0"/>
                        <a:t>Limpieza</a:t>
                      </a:r>
                    </a:p>
                    <a:p>
                      <a:r>
                        <a:rPr lang="es-ES" dirty="0" smtClean="0"/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3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3112" y="1494118"/>
            <a:ext cx="8946541" cy="4195481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En el estudio y evaluación del comportamiento infantil, tienen un </a:t>
            </a:r>
            <a:r>
              <a:rPr lang="es-ES" sz="2400" dirty="0" smtClean="0"/>
              <a:t>especial interés </a:t>
            </a:r>
            <a:r>
              <a:rPr lang="es-ES" sz="2400" dirty="0"/>
              <a:t>aquellas formas de conducta llamadas libres o espontáneas. Se les </a:t>
            </a:r>
            <a:r>
              <a:rPr lang="es-ES" sz="2400" dirty="0" smtClean="0"/>
              <a:t>llama así </a:t>
            </a:r>
            <a:r>
              <a:rPr lang="es-ES" sz="2400" dirty="0"/>
              <a:t>porque a través de ellas el niño se expresa tal como es, sin obstáculos que </a:t>
            </a:r>
            <a:r>
              <a:rPr lang="es-ES" sz="2400" dirty="0" smtClean="0"/>
              <a:t>le impidan </a:t>
            </a:r>
            <a:r>
              <a:rPr lang="es-ES" sz="2400" dirty="0"/>
              <a:t>la libre manifestación de su personalidad. El dibujo, juntamente con </a:t>
            </a:r>
            <a:r>
              <a:rPr lang="es-ES" sz="2400" dirty="0" smtClean="0"/>
              <a:t>el juego</a:t>
            </a:r>
            <a:r>
              <a:rPr lang="es-ES" sz="2400" dirty="0"/>
              <a:t>, es, sin duda, una de las formas de expresión en la que las reacciones </a:t>
            </a:r>
            <a:r>
              <a:rPr lang="es-ES" sz="2400" dirty="0" smtClean="0"/>
              <a:t>espontáneas del </a:t>
            </a:r>
            <a:r>
              <a:rPr lang="es-ES" sz="2400" dirty="0"/>
              <a:t>niño se manifiestan con mayor facilidad, sobre todo en las </a:t>
            </a:r>
            <a:r>
              <a:rPr lang="es-ES" sz="2400" dirty="0" smtClean="0"/>
              <a:t>primeras etapas </a:t>
            </a:r>
            <a:r>
              <a:rPr lang="es-ES" sz="2400" dirty="0"/>
              <a:t>de la infancia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71514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2" y="610979"/>
            <a:ext cx="11030073" cy="5438129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85970"/>
              </p:ext>
            </p:extLst>
          </p:nvPr>
        </p:nvGraphicFramePr>
        <p:xfrm>
          <a:off x="906585" y="1387882"/>
          <a:ext cx="10417908" cy="3200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472636"/>
                <a:gridCol w="3472636"/>
                <a:gridCol w="347263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Color</a:t>
                      </a:r>
                      <a:r>
                        <a:rPr lang="es-ES" baseline="0" dirty="0" smtClean="0"/>
                        <a:t> Depresivo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Indicadores afectivos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Otros indicadores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Negro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Renunciación </a:t>
                      </a:r>
                    </a:p>
                    <a:p>
                      <a:r>
                        <a:rPr lang="es-ES" dirty="0" smtClean="0"/>
                        <a:t>Abandono</a:t>
                      </a:r>
                    </a:p>
                    <a:p>
                      <a:r>
                        <a:rPr lang="es-ES" dirty="0" smtClean="0"/>
                        <a:t>Entrega</a:t>
                      </a:r>
                    </a:p>
                    <a:p>
                      <a:r>
                        <a:rPr lang="es-ES" dirty="0" smtClean="0"/>
                        <a:t>Paz silencio </a:t>
                      </a:r>
                    </a:p>
                    <a:p>
                      <a:r>
                        <a:rPr lang="es-ES" dirty="0" smtClean="0"/>
                        <a:t>Dolor </a:t>
                      </a:r>
                    </a:p>
                    <a:p>
                      <a:r>
                        <a:rPr lang="es-ES" dirty="0" smtClean="0"/>
                        <a:t>Pena</a:t>
                      </a:r>
                    </a:p>
                    <a:p>
                      <a:r>
                        <a:rPr lang="es-ES" dirty="0" smtClean="0"/>
                        <a:t>Autoridad</a:t>
                      </a:r>
                    </a:p>
                    <a:p>
                      <a:r>
                        <a:rPr lang="es-ES" dirty="0" smtClean="0"/>
                        <a:t>Fortaleza</a:t>
                      </a:r>
                    </a:p>
                    <a:p>
                      <a:r>
                        <a:rPr lang="es-ES" dirty="0" smtClean="0"/>
                        <a:t>Intransigencia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 el color mas enigmático y se asocia al miedo y a lo</a:t>
                      </a:r>
                      <a:r>
                        <a:rPr lang="es-ES" baseline="0" dirty="0" smtClean="0"/>
                        <a:t> desconocido.</a:t>
                      </a:r>
                    </a:p>
                    <a:p>
                      <a:r>
                        <a:rPr lang="es-ES" baseline="0" dirty="0" smtClean="0"/>
                        <a:t>En combinación con el rojo o naranja, produce un efecto agresivo y vigoroso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707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4353"/>
          </a:xfrm>
        </p:spPr>
        <p:txBody>
          <a:bodyPr/>
          <a:lstStyle/>
          <a:p>
            <a:r>
              <a:rPr lang="es-ES" b="1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1" y="1356851"/>
            <a:ext cx="10488921" cy="5220929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El </a:t>
            </a:r>
            <a:r>
              <a:rPr lang="es-ES" dirty="0"/>
              <a:t>dibujo de los niños constituye un medio para expresar sus temores, sus esperanzas y sus fantasías, la visión que tiene de sí mismo y de su ambiente, las cosas que considera importantes, las que subraya y las que se niega a incluir; por lo que tiene un gran poder de comunicación, en particular cuando el niño no es capaz de expresar verbalmente sus sentimientos.</a:t>
            </a:r>
          </a:p>
          <a:p>
            <a:pPr algn="just"/>
            <a:r>
              <a:rPr lang="es-ES" dirty="0"/>
              <a:t>La interpretación de los </a:t>
            </a:r>
            <a:r>
              <a:rPr lang="es-ES" dirty="0" smtClean="0"/>
              <a:t>dibujos libres </a:t>
            </a:r>
            <a:r>
              <a:rPr lang="es-ES" dirty="0"/>
              <a:t>no tiene la suficiente validación experimental, pero puede constituir una fuente de información y comprensión de la personalidad tan fructífera como económica y profunda, convirtiéndose en un arma diagnóstica de gran </a:t>
            </a:r>
            <a:r>
              <a:rPr lang="es-ES" dirty="0" smtClean="0"/>
              <a:t>valor.</a:t>
            </a:r>
          </a:p>
          <a:p>
            <a:pPr algn="just"/>
            <a:r>
              <a:rPr lang="es-ES" dirty="0" smtClean="0"/>
              <a:t>El </a:t>
            </a:r>
            <a:r>
              <a:rPr lang="es-ES" dirty="0"/>
              <a:t>dibujo de los niños posee, a su vez, un efecto terapéutico ya que el niño a través de la realización del dibujo libera ansiedad al poder exteriorizar sus preocupaciones y vivencias, en muchas ocasiones inconscientes.</a:t>
            </a:r>
          </a:p>
          <a:p>
            <a:pPr algn="just"/>
            <a:r>
              <a:rPr lang="es-ES" dirty="0"/>
              <a:t>El terapeuta, con la interpretación del dibujo, puede acceder a estratos más profundos del paciente para intentar resolver el conflicto </a:t>
            </a:r>
            <a:r>
              <a:rPr lang="es-ES" dirty="0" err="1" smtClean="0"/>
              <a:t>intrapsíquico</a:t>
            </a:r>
            <a:r>
              <a:rPr lang="es-ES" dirty="0"/>
              <a:t> </a:t>
            </a:r>
            <a:r>
              <a:rPr lang="es-ES" smtClean="0"/>
              <a:t>una persona.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87126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2679" y="2052918"/>
            <a:ext cx="9404723" cy="3204882"/>
          </a:xfrm>
        </p:spPr>
        <p:txBody>
          <a:bodyPr/>
          <a:lstStyle/>
          <a:p>
            <a:r>
              <a:rPr lang="es-ES" sz="7200" dirty="0" smtClean="0"/>
              <a:t>GRACIAS!!!!</a:t>
            </a:r>
            <a:endParaRPr lang="es-ES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425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Aspectos del desarrollo infantil que observamos en los dibujos.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pPr algn="just"/>
            <a:r>
              <a:rPr lang="es-ES" b="1" dirty="0"/>
              <a:t>Intelectual: </a:t>
            </a:r>
            <a:r>
              <a:rPr lang="es-ES" dirty="0"/>
              <a:t>toma de conciencia de sí mismo y de su ambiente.</a:t>
            </a:r>
          </a:p>
          <a:p>
            <a:pPr algn="just"/>
            <a:r>
              <a:rPr lang="es-ES" b="1" dirty="0" smtClean="0"/>
              <a:t>Físico</a:t>
            </a:r>
            <a:r>
              <a:rPr lang="es-ES" dirty="0"/>
              <a:t>: coordinación viso-motriz.</a:t>
            </a:r>
          </a:p>
          <a:p>
            <a:pPr algn="just"/>
            <a:r>
              <a:rPr lang="es-ES" b="1" dirty="0" smtClean="0"/>
              <a:t>Perceptivo: </a:t>
            </a:r>
            <a:r>
              <a:rPr lang="es-ES" dirty="0" smtClean="0"/>
              <a:t>progresiva </a:t>
            </a:r>
            <a:r>
              <a:rPr lang="es-ES" dirty="0"/>
              <a:t>sensibilidad hacia las experiencias perceptivas.</a:t>
            </a:r>
          </a:p>
          <a:p>
            <a:pPr algn="just"/>
            <a:r>
              <a:rPr lang="es-ES" b="1" dirty="0" smtClean="0"/>
              <a:t>Social</a:t>
            </a:r>
            <a:r>
              <a:rPr lang="es-ES" b="1" dirty="0"/>
              <a:t>: </a:t>
            </a:r>
            <a:r>
              <a:rPr lang="es-ES" dirty="0"/>
              <a:t>representación de las personas afectivamente importantes. </a:t>
            </a:r>
          </a:p>
          <a:p>
            <a:pPr algn="just"/>
            <a:r>
              <a:rPr lang="es-ES" b="1" dirty="0" smtClean="0"/>
              <a:t>Creador</a:t>
            </a:r>
            <a:r>
              <a:rPr lang="es-ES" b="1" dirty="0"/>
              <a:t>: </a:t>
            </a:r>
            <a:r>
              <a:rPr lang="es-ES" dirty="0"/>
              <a:t>el dibujo como experiencia creadora en sí misma.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086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0470" y="1629722"/>
            <a:ext cx="10539311" cy="5036550"/>
          </a:xfrm>
        </p:spPr>
        <p:txBody>
          <a:bodyPr>
            <a:noAutofit/>
          </a:bodyPr>
          <a:lstStyle/>
          <a:p>
            <a:pPr algn="just"/>
            <a:r>
              <a:rPr lang="es-ES" dirty="0"/>
              <a:t>El valor psicológico de los dibujos reside no sólo en el hecho </a:t>
            </a:r>
            <a:r>
              <a:rPr lang="es-ES" dirty="0" smtClean="0"/>
              <a:t>de que </a:t>
            </a:r>
            <a:r>
              <a:rPr lang="es-ES" dirty="0"/>
              <a:t>es una actividad espontánea, sino también en que en dicha actividad </a:t>
            </a:r>
            <a:r>
              <a:rPr lang="es-ES" dirty="0" smtClean="0"/>
              <a:t>entran en </a:t>
            </a:r>
            <a:r>
              <a:rPr lang="es-ES" dirty="0"/>
              <a:t>juego tanto características </a:t>
            </a:r>
            <a:r>
              <a:rPr lang="es-ES" dirty="0" err="1"/>
              <a:t>aptitudinales</a:t>
            </a:r>
            <a:r>
              <a:rPr lang="es-ES" dirty="0"/>
              <a:t> e intelectuales del sujeto como </a:t>
            </a:r>
            <a:r>
              <a:rPr lang="es-ES" dirty="0" smtClean="0"/>
              <a:t>aspectos vivenciales </a:t>
            </a:r>
            <a:r>
              <a:rPr lang="es-ES" dirty="0"/>
              <a:t>y afectivos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Piaget </a:t>
            </a:r>
            <a:r>
              <a:rPr lang="es-ES" dirty="0" smtClean="0"/>
              <a:t>y </a:t>
            </a:r>
            <a:r>
              <a:rPr lang="es-ES" dirty="0" err="1"/>
              <a:t>W</a:t>
            </a:r>
            <a:r>
              <a:rPr lang="es-ES" dirty="0" err="1" smtClean="0"/>
              <a:t>allon</a:t>
            </a:r>
            <a:r>
              <a:rPr lang="es-ES" dirty="0" smtClean="0"/>
              <a:t> se centran </a:t>
            </a:r>
            <a:r>
              <a:rPr lang="es-ES" dirty="0"/>
              <a:t>más en el aspecto psicomotor del dibujo (1978), </a:t>
            </a:r>
            <a:r>
              <a:rPr lang="es-ES" dirty="0" smtClean="0"/>
              <a:t>afirman también </a:t>
            </a:r>
            <a:r>
              <a:rPr lang="es-ES" dirty="0"/>
              <a:t>que el dibujo, al igual que cualquier otro aspecto del desarrollo, </a:t>
            </a:r>
            <a:r>
              <a:rPr lang="es-ES" dirty="0" smtClean="0"/>
              <a:t>pasa por </a:t>
            </a:r>
            <a:r>
              <a:rPr lang="es-ES" dirty="0"/>
              <a:t>una serie de etapas cada una de las cuales refleja un momento evolutivo </a:t>
            </a:r>
            <a:r>
              <a:rPr lang="es-ES" dirty="0" smtClean="0"/>
              <a:t>con un </a:t>
            </a:r>
            <a:r>
              <a:rPr lang="es-ES" dirty="0"/>
              <a:t>determinado nivel de desarrollo intelectual y psicomotor. Esta </a:t>
            </a:r>
            <a:r>
              <a:rPr lang="es-ES" dirty="0" smtClean="0"/>
              <a:t>interrelación evolutiva </a:t>
            </a:r>
            <a:r>
              <a:rPr lang="es-ES" dirty="0"/>
              <a:t>entre la expresión gráfica y el desarrollo intelectual, permite aceptar </a:t>
            </a:r>
            <a:r>
              <a:rPr lang="es-ES" dirty="0" smtClean="0"/>
              <a:t>la afirmación </a:t>
            </a:r>
            <a:r>
              <a:rPr lang="es-ES" dirty="0"/>
              <a:t>de que el dibujo es un medio para </a:t>
            </a:r>
            <a:r>
              <a:rPr lang="es-ES" dirty="0" smtClean="0"/>
              <a:t>apreciar también, </a:t>
            </a:r>
            <a:r>
              <a:rPr lang="es-ES" dirty="0"/>
              <a:t>la inteligencia en el </a:t>
            </a:r>
            <a:r>
              <a:rPr lang="es-ES" dirty="0" smtClean="0"/>
              <a:t>niño.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973393" y="545690"/>
            <a:ext cx="6710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CONSIDERACIONES GENERALES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30703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112" y="516218"/>
            <a:ext cx="8946541" cy="5198782"/>
          </a:xfrm>
        </p:spPr>
        <p:txBody>
          <a:bodyPr/>
          <a:lstStyle/>
          <a:p>
            <a:r>
              <a:rPr lang="es-ES" dirty="0" smtClean="0"/>
              <a:t>Es importante resaltar que son dos las dimensiones mas importantes</a:t>
            </a:r>
            <a:r>
              <a:rPr lang="es-ES" dirty="0"/>
              <a:t> </a:t>
            </a:r>
            <a:r>
              <a:rPr lang="es-ES" dirty="0" smtClean="0"/>
              <a:t>del </a:t>
            </a:r>
            <a:r>
              <a:rPr lang="es-ES" dirty="0"/>
              <a:t>dibujo: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 smtClean="0"/>
              <a:t>El </a:t>
            </a:r>
            <a:r>
              <a:rPr lang="es-ES" dirty="0"/>
              <a:t>dibujo como actividad creativa y por tanto </a:t>
            </a:r>
            <a:r>
              <a:rPr lang="es-ES" dirty="0" smtClean="0"/>
              <a:t>expresión de </a:t>
            </a:r>
            <a:r>
              <a:rPr lang="es-ES" dirty="0"/>
              <a:t>la inteligencia </a:t>
            </a:r>
            <a:r>
              <a:rPr lang="es-ES" dirty="0" smtClean="0"/>
              <a:t>(test psicométricos, D.F.H</a:t>
            </a:r>
            <a:r>
              <a:rPr lang="es-ES" dirty="0" smtClean="0"/>
              <a:t>. de </a:t>
            </a:r>
            <a:r>
              <a:rPr lang="es-ES" dirty="0" err="1" smtClean="0"/>
              <a:t>Goodenough</a:t>
            </a:r>
            <a:r>
              <a:rPr lang="es-ES" dirty="0" smtClean="0"/>
              <a:t>)</a:t>
            </a:r>
            <a:endParaRPr lang="es-E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 smtClean="0"/>
              <a:t>El </a:t>
            </a:r>
            <a:r>
              <a:rPr lang="es-ES" dirty="0"/>
              <a:t>dibujo como manifestación de la </a:t>
            </a:r>
            <a:r>
              <a:rPr lang="es-ES" dirty="0" smtClean="0"/>
              <a:t>personalidad (D.F.H. </a:t>
            </a:r>
            <a:r>
              <a:rPr lang="es-ES" dirty="0"/>
              <a:t>de Karen  </a:t>
            </a:r>
            <a:r>
              <a:rPr lang="es-ES" dirty="0" err="1"/>
              <a:t>Machover</a:t>
            </a:r>
            <a:r>
              <a:rPr lang="es-ES" dirty="0" smtClean="0"/>
              <a:t>, </a:t>
            </a:r>
            <a:r>
              <a:rPr lang="es-ES" dirty="0"/>
              <a:t>H.T.P. de </a:t>
            </a:r>
            <a:r>
              <a:rPr lang="es-ES" dirty="0" err="1"/>
              <a:t>Buck</a:t>
            </a:r>
            <a:r>
              <a:rPr lang="es-ES" dirty="0"/>
              <a:t> y Test de  un árbol de </a:t>
            </a:r>
            <a:r>
              <a:rPr lang="es-ES" dirty="0" smtClean="0"/>
              <a:t>Koch, técnica del Dibujo </a:t>
            </a:r>
            <a:r>
              <a:rPr lang="es-ES" dirty="0" smtClean="0"/>
              <a:t>Libre, etc.).</a:t>
            </a:r>
            <a:endParaRPr lang="es-ES" dirty="0" smtClean="0"/>
          </a:p>
          <a:p>
            <a:pPr marL="457200" lvl="1" indent="0">
              <a:buNone/>
            </a:pPr>
            <a:endParaRPr lang="es-ES" dirty="0" smtClean="0"/>
          </a:p>
          <a:p>
            <a:pPr marL="457200" lvl="1" indent="0">
              <a:buNone/>
            </a:pPr>
            <a:r>
              <a:rPr lang="es-ES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s-ES" dirty="0"/>
          </a:p>
          <a:p>
            <a:pPr marL="457200" lvl="1" indent="0">
              <a:buNone/>
            </a:pPr>
            <a:endParaRPr lang="es-ES" dirty="0" smtClean="0"/>
          </a:p>
        </p:txBody>
      </p:sp>
      <p:sp>
        <p:nvSpPr>
          <p:cNvPr id="5" name="AutoShape 4" descr="Resultado de imagen para dibujos libres en niños con discapacidad intelectu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00" y="3170904"/>
            <a:ext cx="4074023" cy="29496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310" y="3170903"/>
            <a:ext cx="3583857" cy="29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6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DIBUJO LIBRE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474840"/>
            <a:ext cx="8946541" cy="4773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Por dibujo libre se entiende aquel que realiza el niño sobre el tema que desea y en la forma que lo desea. A través del dibujo </a:t>
            </a:r>
            <a:r>
              <a:rPr lang="es-ES" dirty="0" smtClean="0"/>
              <a:t>exterioriza: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/>
              <a:t>I</a:t>
            </a:r>
            <a:r>
              <a:rPr lang="es-ES" dirty="0" smtClean="0"/>
              <a:t>deas</a:t>
            </a:r>
            <a:endParaRPr lang="es-ES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Sentimientos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/>
              <a:t>R</a:t>
            </a:r>
            <a:r>
              <a:rPr lang="es-ES" dirty="0" smtClean="0"/>
              <a:t>efuerza sus conocimientos e ideales,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/>
              <a:t>A</a:t>
            </a:r>
            <a:r>
              <a:rPr lang="es-ES" dirty="0" smtClean="0"/>
              <a:t>porta los elementos necesarios para precisar los conceptos que posee. </a:t>
            </a:r>
          </a:p>
          <a:p>
            <a:pPr marL="0" indent="0" algn="just">
              <a:buNone/>
            </a:pPr>
            <a:r>
              <a:rPr lang="es-ES" dirty="0" smtClean="0"/>
              <a:t>Es </a:t>
            </a:r>
            <a:r>
              <a:rPr lang="es-ES" dirty="0"/>
              <a:t>un índice revelador de aspectos de la personalidad en desarrollo del niño, evidenciándose su inteligencia, memoria, riqueza imaginativa, conocimientos del mundo que lo rodea, estados de ánimo, miedos, sueños, deseos satisfechos e insatisfechos, sentimientos, y se realiza además una verdadera </a:t>
            </a:r>
            <a:r>
              <a:rPr lang="es-ES" dirty="0" smtClean="0"/>
              <a:t>catarsis.</a:t>
            </a:r>
            <a:endParaRPr lang="es-ES" dirty="0"/>
          </a:p>
          <a:p>
            <a:pPr algn="just"/>
            <a:r>
              <a:rPr lang="es-ES" dirty="0" smtClean="0"/>
              <a:t>En la técnica del dibujos libre el </a:t>
            </a:r>
            <a:r>
              <a:rPr lang="es-ES" dirty="0"/>
              <a:t>sujeto “proyecta” en su expresión gráfica el dinamismo, pensamiento organizador y afectividad considerando además la importancia del color para el Psicodiagnóstico.</a:t>
            </a:r>
          </a:p>
        </p:txBody>
      </p:sp>
    </p:spTree>
    <p:extLst>
      <p:ext uri="{BB962C8B-B14F-4D97-AF65-F5344CB8AC3E}">
        <p14:creationId xmlns:p14="http://schemas.microsoft.com/office/powerpoint/2010/main" val="363316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DIBUJO LIBRE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563330"/>
            <a:ext cx="8946541" cy="4685070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La psicología infantil ha considerado el </a:t>
            </a:r>
            <a:r>
              <a:rPr lang="es-ES" b="1" dirty="0"/>
              <a:t>dibujo libre </a:t>
            </a:r>
            <a:r>
              <a:rPr lang="es-ES" dirty="0"/>
              <a:t>como elemento de diagnóstico psicológico, utilizándolo no sólo en el campo escolar sino también en el campo de la clínica.</a:t>
            </a:r>
          </a:p>
          <a:p>
            <a:pPr algn="just"/>
            <a:r>
              <a:rPr lang="es-ES" dirty="0" smtClean="0"/>
              <a:t>Nos </a:t>
            </a:r>
            <a:r>
              <a:rPr lang="es-ES" dirty="0"/>
              <a:t>permite captar el mensaje que trae el niño a la consulta, </a:t>
            </a:r>
            <a:r>
              <a:rPr lang="es-ES" dirty="0" smtClean="0"/>
              <a:t>pues, si bien, </a:t>
            </a:r>
            <a:r>
              <a:rPr lang="es-ES" dirty="0"/>
              <a:t>no esta catalogada como prueba psicológica, no cuenta con pautas de validación </a:t>
            </a:r>
            <a:r>
              <a:rPr lang="es-ES" dirty="0" err="1" smtClean="0"/>
              <a:t>estandart</a:t>
            </a:r>
            <a:r>
              <a:rPr lang="es-ES" dirty="0" smtClean="0"/>
              <a:t>, aporta mucha información acerca del niño y sus vivencias. </a:t>
            </a:r>
            <a:r>
              <a:rPr lang="es-ES" dirty="0" smtClean="0"/>
              <a:t> </a:t>
            </a:r>
            <a:endParaRPr lang="es-ES" dirty="0" smtClean="0"/>
          </a:p>
          <a:p>
            <a:pPr algn="just"/>
            <a:r>
              <a:rPr lang="es-ES" dirty="0" smtClean="0"/>
              <a:t>Consiste </a:t>
            </a:r>
            <a:r>
              <a:rPr lang="es-ES" dirty="0"/>
              <a:t>en darle al niño amplia libertad para que proyecte en el papel su mundo intimo por medio del dibujo por tanto el niño expresará sus conflictos ansiedades </a:t>
            </a:r>
            <a:r>
              <a:rPr lang="es-ES" dirty="0" smtClean="0"/>
              <a:t>y </a:t>
            </a:r>
            <a:r>
              <a:rPr lang="es-ES" dirty="0" smtClean="0"/>
              <a:t>preocupaciones</a:t>
            </a:r>
            <a:endParaRPr lang="es-ES" dirty="0" smtClean="0"/>
          </a:p>
          <a:p>
            <a:pPr algn="just"/>
            <a:r>
              <a:rPr lang="es-ES" dirty="0" smtClean="0"/>
              <a:t>Dentro </a:t>
            </a:r>
            <a:r>
              <a:rPr lang="es-ES" dirty="0"/>
              <a:t>de una evaluación psicológica esta técnica se usa como una aproximación al niño antes de aplicar las otras pruebas, esto favorece, en un mejor establecimiento del </a:t>
            </a:r>
            <a:r>
              <a:rPr lang="es-ES" dirty="0" err="1"/>
              <a:t>raport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222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ADMINISTRACIÓN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1481"/>
          <a:stretch/>
        </p:blipFill>
        <p:spPr>
          <a:xfrm>
            <a:off x="8362335" y="1394609"/>
            <a:ext cx="3347883" cy="465668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2" y="1625214"/>
            <a:ext cx="7716224" cy="4195481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Se </a:t>
            </a:r>
            <a:r>
              <a:rPr lang="es-ES" dirty="0"/>
              <a:t>le entrega al niño una hoja bond </a:t>
            </a:r>
            <a:r>
              <a:rPr lang="es-ES" dirty="0" smtClean="0"/>
              <a:t>tamaño carta, </a:t>
            </a:r>
            <a:r>
              <a:rPr lang="es-ES" dirty="0"/>
              <a:t>en posición horizontal y se le pide: “ Dibuja lo que quieras dibujar” </a:t>
            </a:r>
          </a:p>
          <a:p>
            <a:r>
              <a:rPr lang="es-ES" dirty="0" smtClean="0"/>
              <a:t>Caja </a:t>
            </a:r>
            <a:r>
              <a:rPr lang="es-ES" dirty="0"/>
              <a:t>de crayolas o </a:t>
            </a:r>
            <a:r>
              <a:rPr lang="es-ES" dirty="0" smtClean="0"/>
              <a:t>colores</a:t>
            </a:r>
            <a:endParaRPr lang="es-ES" dirty="0"/>
          </a:p>
          <a:p>
            <a:r>
              <a:rPr lang="es-ES" dirty="0"/>
              <a:t>Luego que ha dibujado se le pide que relate un cuento en función del </a:t>
            </a:r>
            <a:r>
              <a:rPr lang="es-ES" dirty="0" smtClean="0"/>
              <a:t>dibujo</a:t>
            </a:r>
            <a:endParaRPr lang="es-ES" dirty="0"/>
          </a:p>
          <a:p>
            <a:r>
              <a:rPr lang="es-ES" dirty="0"/>
              <a:t>Para el caso de un dibujos </a:t>
            </a:r>
            <a:r>
              <a:rPr lang="es-ES" dirty="0" smtClean="0"/>
              <a:t>estándar (Una persona): </a:t>
            </a:r>
            <a:r>
              <a:rPr lang="es-ES" dirty="0"/>
              <a:t>no ha proyectado sus conflictos, se le pide que haga otro </a:t>
            </a:r>
            <a:r>
              <a:rPr lang="es-ES" dirty="0" smtClean="0"/>
              <a:t>dibujo</a:t>
            </a:r>
            <a:endParaRPr lang="es-ES" dirty="0"/>
          </a:p>
          <a:p>
            <a:r>
              <a:rPr lang="es-ES" dirty="0"/>
              <a:t>Si el niño pide </a:t>
            </a:r>
            <a:r>
              <a:rPr lang="es-ES" dirty="0" smtClean="0"/>
              <a:t>lápiz: se </a:t>
            </a:r>
            <a:r>
              <a:rPr lang="es-ES" dirty="0"/>
              <a:t>puede interpretar como la búsqueda de </a:t>
            </a:r>
            <a:r>
              <a:rPr lang="es-ES" dirty="0" smtClean="0"/>
              <a:t>seguridad</a:t>
            </a:r>
          </a:p>
          <a:p>
            <a:r>
              <a:rPr lang="es-MX" dirty="0"/>
              <a:t>Se le pide explicar rasgos del dibujo que no son claramente </a:t>
            </a:r>
            <a:r>
              <a:rPr lang="es-MX" dirty="0" smtClean="0"/>
              <a:t>identificables, en caso de no hacerlo con su relato.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368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290486"/>
            <a:ext cx="9404723" cy="1400530"/>
          </a:xfrm>
        </p:spPr>
        <p:txBody>
          <a:bodyPr/>
          <a:lstStyle/>
          <a:p>
            <a:r>
              <a:rPr lang="es-ES" dirty="0" smtClean="0"/>
              <a:t>ELEMENTOS DE ANÁLISIS 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45130" y="1374492"/>
            <a:ext cx="8946541" cy="4996811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Secuencia: </a:t>
            </a:r>
            <a:r>
              <a:rPr lang="es-ES" dirty="0" smtClean="0"/>
              <a:t>mientras  el dibujo se está llevando a cabo, podemos estudiar los rasgos estructurales del conflicto y la defensa, la secuencia que </a:t>
            </a:r>
            <a:r>
              <a:rPr lang="es-ES" dirty="0" smtClean="0"/>
              <a:t>efectúa </a:t>
            </a:r>
            <a:r>
              <a:rPr lang="es-ES" dirty="0" smtClean="0"/>
              <a:t>con la calidad de la línea a veces ofrece significados </a:t>
            </a:r>
            <a:r>
              <a:rPr lang="es-ES" dirty="0" smtClean="0"/>
              <a:t>diagnósticos </a:t>
            </a:r>
            <a:endParaRPr lang="es-ES" dirty="0" smtClean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Disminución </a:t>
            </a:r>
            <a:r>
              <a:rPr lang="es-ES" dirty="0" smtClean="0"/>
              <a:t>psicomotora progresiva en la </a:t>
            </a:r>
            <a:r>
              <a:rPr lang="es-ES" dirty="0" smtClean="0"/>
              <a:t>serie </a:t>
            </a:r>
            <a:r>
              <a:rPr lang="es-ES" dirty="0" smtClean="0"/>
              <a:t>de dibujos: alto grado de fatiga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Incremento psicomotor: excesiva estimulación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Personas que comienzan algo enérgicas y luego se calman: evidencian angustia situacional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Dibujo sin concluir (llega al tercer dibujo con </a:t>
            </a:r>
            <a:r>
              <a:rPr lang="es-ES" dirty="0" smtClean="0"/>
              <a:t>fatiga o </a:t>
            </a:r>
            <a:r>
              <a:rPr lang="es-ES" dirty="0" smtClean="0"/>
              <a:t>abandona): podría indicar un estado depresivo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/>
              <a:t>Secuencia muy desviada (pies cabeza rodillas): indica una perturbación del pensamiento </a:t>
            </a:r>
          </a:p>
        </p:txBody>
      </p:sp>
    </p:spTree>
    <p:extLst>
      <p:ext uri="{BB962C8B-B14F-4D97-AF65-F5344CB8AC3E}">
        <p14:creationId xmlns:p14="http://schemas.microsoft.com/office/powerpoint/2010/main" val="265294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1082</TotalTime>
  <Words>1815</Words>
  <Application>Microsoft Office PowerPoint</Application>
  <PresentationFormat>Panorámica</PresentationFormat>
  <Paragraphs>224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Courier New</vt:lpstr>
      <vt:lpstr>Wingdings 3</vt:lpstr>
      <vt:lpstr>Ion</vt:lpstr>
      <vt:lpstr>IMPORTANCIA DEL DIBUJO COMO HERRAMIENTA PARA EL DIAGNÓSTICO </vt:lpstr>
      <vt:lpstr>Presentación de PowerPoint</vt:lpstr>
      <vt:lpstr>Aspectos del desarrollo infantil que observamos en los dibujos.</vt:lpstr>
      <vt:lpstr>Presentación de PowerPoint</vt:lpstr>
      <vt:lpstr>Presentación de PowerPoint</vt:lpstr>
      <vt:lpstr>DIBUJO LIBRE </vt:lpstr>
      <vt:lpstr>DIBUJO LIBRE </vt:lpstr>
      <vt:lpstr>ADMINISTRACIÓN </vt:lpstr>
      <vt:lpstr>ELEMENTOS DE ANÁLISIS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Colores </vt:lpstr>
      <vt:lpstr>Presentación de PowerPoint</vt:lpstr>
      <vt:lpstr>Presentación de PowerPoint</vt:lpstr>
      <vt:lpstr>Presentación de PowerPoint</vt:lpstr>
      <vt:lpstr>Conclusiones</vt:lpstr>
      <vt:lpstr>GRACIAS!!!!</vt:lpstr>
    </vt:vector>
  </TitlesOfParts>
  <Company>eXit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DEL DIBUJO PARA EL DIAGNÓSTICO</dc:title>
  <dc:creator>Vanessa</dc:creator>
  <cp:lastModifiedBy>Vanessa</cp:lastModifiedBy>
  <cp:revision>42</cp:revision>
  <dcterms:created xsi:type="dcterms:W3CDTF">2018-01-29T13:06:22Z</dcterms:created>
  <dcterms:modified xsi:type="dcterms:W3CDTF">2018-01-31T05:15:17Z</dcterms:modified>
</cp:coreProperties>
</file>