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256" r:id="rId2"/>
    <p:sldId id="261" r:id="rId3"/>
    <p:sldId id="260" r:id="rId4"/>
    <p:sldId id="257" r:id="rId5"/>
    <p:sldId id="258" r:id="rId6"/>
    <p:sldId id="262" r:id="rId7"/>
    <p:sldId id="263" r:id="rId8"/>
    <p:sldId id="274" r:id="rId9"/>
    <p:sldId id="264" r:id="rId10"/>
    <p:sldId id="265" r:id="rId11"/>
    <p:sldId id="266" r:id="rId12"/>
    <p:sldId id="272" r:id="rId13"/>
    <p:sldId id="267" r:id="rId14"/>
    <p:sldId id="268" r:id="rId15"/>
    <p:sldId id="269" r:id="rId16"/>
    <p:sldId id="275" r:id="rId17"/>
    <p:sldId id="276" r:id="rId18"/>
    <p:sldId id="277" r:id="rId19"/>
    <p:sldId id="273" r:id="rId2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9539E9-0002-4A65-AECA-6B4ED3349384}" type="datetimeFigureOut">
              <a:rPr lang="es-MX" smtClean="0"/>
              <a:t>31/01/2016</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F2F4DC-80A9-43EC-8BA1-F82DFD0B2B29}" type="slidenum">
              <a:rPr lang="es-MX" smtClean="0"/>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B721868B-6860-4029-865F-D4BF17930DCE}" type="datetimeFigureOut">
              <a:rPr lang="es-MX" smtClean="0"/>
              <a:pPr/>
              <a:t>31/01/2016</a:t>
            </a:fld>
            <a:endParaRPr lang="es-MX"/>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MX"/>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FC490602-7D03-4E26-9835-99A4CCA3A056}"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721868B-6860-4029-865F-D4BF17930DCE}" type="datetimeFigureOut">
              <a:rPr lang="es-MX" smtClean="0"/>
              <a:pPr/>
              <a:t>31/01/2016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C490602-7D03-4E26-9835-99A4CCA3A056}"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721868B-6860-4029-865F-D4BF17930DCE}" type="datetimeFigureOut">
              <a:rPr lang="es-MX" smtClean="0"/>
              <a:pPr/>
              <a:t>31/01/2016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C490602-7D03-4E26-9835-99A4CCA3A056}"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B721868B-6860-4029-865F-D4BF17930DCE}" type="datetimeFigureOut">
              <a:rPr lang="es-MX" smtClean="0"/>
              <a:pPr/>
              <a:t>31/01/2016</a:t>
            </a:fld>
            <a:endParaRPr lang="es-MX"/>
          </a:p>
        </p:txBody>
      </p:sp>
      <p:sp>
        <p:nvSpPr>
          <p:cNvPr id="9" name="8 Marcador de número de diapositiva"/>
          <p:cNvSpPr>
            <a:spLocks noGrp="1"/>
          </p:cNvSpPr>
          <p:nvPr>
            <p:ph type="sldNum" sz="quarter" idx="15"/>
          </p:nvPr>
        </p:nvSpPr>
        <p:spPr/>
        <p:txBody>
          <a:bodyPr rtlCol="0"/>
          <a:lstStyle/>
          <a:p>
            <a:fld id="{FC490602-7D03-4E26-9835-99A4CCA3A056}" type="slidenum">
              <a:rPr lang="es-MX" smtClean="0"/>
              <a:pPr/>
              <a:t>‹Nº›</a:t>
            </a:fld>
            <a:endParaRPr lang="es-MX"/>
          </a:p>
        </p:txBody>
      </p:sp>
      <p:sp>
        <p:nvSpPr>
          <p:cNvPr id="10" name="9 Marcador de pie de página"/>
          <p:cNvSpPr>
            <a:spLocks noGrp="1"/>
          </p:cNvSpPr>
          <p:nvPr>
            <p:ph type="ftr" sz="quarter" idx="16"/>
          </p:nvPr>
        </p:nvSpPr>
        <p:spPr/>
        <p:txBody>
          <a:bodyPr rtlCol="0"/>
          <a:lstStyle/>
          <a:p>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B721868B-6860-4029-865F-D4BF17930DCE}" type="datetimeFigureOut">
              <a:rPr lang="es-MX" smtClean="0"/>
              <a:pPr/>
              <a:t>31/01/2016</a:t>
            </a:fld>
            <a:endParaRPr lang="es-MX"/>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MX"/>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FC490602-7D03-4E26-9835-99A4CCA3A056}"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B721868B-6860-4029-865F-D4BF17930DCE}" type="datetimeFigureOut">
              <a:rPr lang="es-MX" smtClean="0"/>
              <a:pPr/>
              <a:t>31/01/2016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C490602-7D03-4E26-9835-99A4CCA3A056}" type="slidenum">
              <a:rPr lang="es-MX" smtClean="0"/>
              <a:pPr/>
              <a:t>‹Nº›</a:t>
            </a:fld>
            <a:endParaRPr lang="es-MX"/>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B721868B-6860-4029-865F-D4BF17930DCE}" type="datetimeFigureOut">
              <a:rPr lang="es-MX" smtClean="0"/>
              <a:pPr/>
              <a:t>31/01/2016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FC490602-7D03-4E26-9835-99A4CCA3A056}" type="slidenum">
              <a:rPr lang="es-MX" smtClean="0"/>
              <a:pPr/>
              <a:t>‹Nº›</a:t>
            </a:fld>
            <a:endParaRPr lang="es-MX"/>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B721868B-6860-4029-865F-D4BF17930DCE}" type="datetimeFigureOut">
              <a:rPr lang="es-MX" smtClean="0"/>
              <a:pPr/>
              <a:t>31/01/2016</a:t>
            </a:fld>
            <a:endParaRPr lang="es-MX"/>
          </a:p>
        </p:txBody>
      </p:sp>
      <p:sp>
        <p:nvSpPr>
          <p:cNvPr id="7" name="6 Marcador de número de diapositiva"/>
          <p:cNvSpPr>
            <a:spLocks noGrp="1"/>
          </p:cNvSpPr>
          <p:nvPr>
            <p:ph type="sldNum" sz="quarter" idx="11"/>
          </p:nvPr>
        </p:nvSpPr>
        <p:spPr/>
        <p:txBody>
          <a:bodyPr rtlCol="0"/>
          <a:lstStyle/>
          <a:p>
            <a:fld id="{FC490602-7D03-4E26-9835-99A4CCA3A056}" type="slidenum">
              <a:rPr lang="es-MX" smtClean="0"/>
              <a:pPr/>
              <a:t>‹Nº›</a:t>
            </a:fld>
            <a:endParaRPr lang="es-MX"/>
          </a:p>
        </p:txBody>
      </p:sp>
      <p:sp>
        <p:nvSpPr>
          <p:cNvPr id="8" name="7 Marcador de pie de página"/>
          <p:cNvSpPr>
            <a:spLocks noGrp="1"/>
          </p:cNvSpPr>
          <p:nvPr>
            <p:ph type="ftr" sz="quarter" idx="12"/>
          </p:nvPr>
        </p:nvSpPr>
        <p:spPr/>
        <p:txBody>
          <a:bodyPr rtlCol="0"/>
          <a:lstStyle/>
          <a:p>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721868B-6860-4029-865F-D4BF17930DCE}" type="datetimeFigureOut">
              <a:rPr lang="es-MX" smtClean="0"/>
              <a:pPr/>
              <a:t>31/01/2016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FC490602-7D03-4E26-9835-99A4CCA3A056}"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B721868B-6860-4029-865F-D4BF17930DCE}" type="datetimeFigureOut">
              <a:rPr lang="es-MX" smtClean="0"/>
              <a:pPr/>
              <a:t>31/01/2016</a:t>
            </a:fld>
            <a:endParaRPr lang="es-MX"/>
          </a:p>
        </p:txBody>
      </p:sp>
      <p:sp>
        <p:nvSpPr>
          <p:cNvPr id="22" name="21 Marcador de número de diapositiva"/>
          <p:cNvSpPr>
            <a:spLocks noGrp="1"/>
          </p:cNvSpPr>
          <p:nvPr>
            <p:ph type="sldNum" sz="quarter" idx="15"/>
          </p:nvPr>
        </p:nvSpPr>
        <p:spPr/>
        <p:txBody>
          <a:bodyPr rtlCol="0"/>
          <a:lstStyle/>
          <a:p>
            <a:fld id="{FC490602-7D03-4E26-9835-99A4CCA3A056}" type="slidenum">
              <a:rPr lang="es-MX" smtClean="0"/>
              <a:pPr/>
              <a:t>‹Nº›</a:t>
            </a:fld>
            <a:endParaRPr lang="es-MX"/>
          </a:p>
        </p:txBody>
      </p:sp>
      <p:sp>
        <p:nvSpPr>
          <p:cNvPr id="23" name="22 Marcador de pie de página"/>
          <p:cNvSpPr>
            <a:spLocks noGrp="1"/>
          </p:cNvSpPr>
          <p:nvPr>
            <p:ph type="ftr" sz="quarter" idx="16"/>
          </p:nvPr>
        </p:nvSpPr>
        <p:spPr/>
        <p:txBody>
          <a:bodyPr rtlCol="0"/>
          <a:lstStyle/>
          <a:p>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B721868B-6860-4029-865F-D4BF17930DCE}" type="datetimeFigureOut">
              <a:rPr lang="es-MX" smtClean="0"/>
              <a:pPr/>
              <a:t>31/01/2016</a:t>
            </a:fld>
            <a:endParaRPr lang="es-MX"/>
          </a:p>
        </p:txBody>
      </p:sp>
      <p:sp>
        <p:nvSpPr>
          <p:cNvPr id="18" name="17 Marcador de número de diapositiva"/>
          <p:cNvSpPr>
            <a:spLocks noGrp="1"/>
          </p:cNvSpPr>
          <p:nvPr>
            <p:ph type="sldNum" sz="quarter" idx="11"/>
          </p:nvPr>
        </p:nvSpPr>
        <p:spPr/>
        <p:txBody>
          <a:bodyPr rtlCol="0"/>
          <a:lstStyle/>
          <a:p>
            <a:fld id="{FC490602-7D03-4E26-9835-99A4CCA3A056}" type="slidenum">
              <a:rPr lang="es-MX" smtClean="0"/>
              <a:pPr/>
              <a:t>‹Nº›</a:t>
            </a:fld>
            <a:endParaRPr lang="es-MX"/>
          </a:p>
        </p:txBody>
      </p:sp>
      <p:sp>
        <p:nvSpPr>
          <p:cNvPr id="21" name="20 Marcador de pie de página"/>
          <p:cNvSpPr>
            <a:spLocks noGrp="1"/>
          </p:cNvSpPr>
          <p:nvPr>
            <p:ph type="ftr" sz="quarter" idx="12"/>
          </p:nvPr>
        </p:nvSpPr>
        <p:spPr/>
        <p:txBody>
          <a:bodyPr rtlCol="0"/>
          <a:lstStyle/>
          <a:p>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721868B-6860-4029-865F-D4BF17930DCE}" type="datetimeFigureOut">
              <a:rPr lang="es-MX" smtClean="0"/>
              <a:pPr/>
              <a:t>31/01/2016</a:t>
            </a:fld>
            <a:endParaRPr lang="es-MX"/>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MX"/>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C490602-7D03-4E26-9835-99A4CCA3A056}"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definicion.de/informacion/" TargetMode="External"/><Relationship Id="rId2" Type="http://schemas.openxmlformats.org/officeDocument/2006/relationships/hyperlink" Target="http://definicion.de/conocimient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es.wikipedia.org/wiki/Sentidos" TargetMode="External"/><Relationship Id="rId2" Type="http://schemas.openxmlformats.org/officeDocument/2006/relationships/hyperlink" Target="http://es.wikipedia.org/wiki/Ser_vivo" TargetMode="Externa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hyperlink" Target="http://es.wikipedia.org/wiki/Informaci%C3%B3n"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es.wikipedia.org/wiki/Aprendizaje"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0 Imagen" descr="Logos-01.jpg"/>
          <p:cNvPicPr/>
          <p:nvPr/>
        </p:nvPicPr>
        <p:blipFill>
          <a:blip r:embed="rId2"/>
          <a:srcRect l="23237" t="23577" r="22623" b="23886"/>
          <a:stretch>
            <a:fillRect/>
          </a:stretch>
        </p:blipFill>
        <p:spPr>
          <a:xfrm>
            <a:off x="1785918" y="214290"/>
            <a:ext cx="1458440" cy="1232385"/>
          </a:xfrm>
          <a:prstGeom prst="rect">
            <a:avLst/>
          </a:prstGeom>
        </p:spPr>
      </p:pic>
      <p:pic>
        <p:nvPicPr>
          <p:cNvPr id="1026" name="Picture 2"/>
          <p:cNvPicPr>
            <a:picLocks noChangeAspect="1" noChangeArrowheads="1"/>
          </p:cNvPicPr>
          <p:nvPr/>
        </p:nvPicPr>
        <p:blipFill>
          <a:blip r:embed="rId3"/>
          <a:srcRect/>
          <a:stretch>
            <a:fillRect/>
          </a:stretch>
        </p:blipFill>
        <p:spPr bwMode="auto">
          <a:xfrm>
            <a:off x="3214678" y="1285860"/>
            <a:ext cx="4286250" cy="2714644"/>
          </a:xfrm>
          <a:prstGeom prst="rect">
            <a:avLst/>
          </a:prstGeom>
          <a:noFill/>
          <a:ln w="9525">
            <a:noFill/>
            <a:miter lim="800000"/>
            <a:headEnd/>
            <a:tailEnd/>
          </a:ln>
          <a:effectLst/>
        </p:spPr>
      </p:pic>
      <p:sp>
        <p:nvSpPr>
          <p:cNvPr id="2" name="1 Título"/>
          <p:cNvSpPr>
            <a:spLocks noGrp="1"/>
          </p:cNvSpPr>
          <p:nvPr>
            <p:ph type="ctrTitle"/>
          </p:nvPr>
        </p:nvSpPr>
        <p:spPr>
          <a:xfrm>
            <a:off x="2000232" y="3571876"/>
            <a:ext cx="6415078" cy="2214578"/>
          </a:xfrm>
        </p:spPr>
        <p:txBody>
          <a:bodyPr>
            <a:normAutofit fontScale="90000"/>
          </a:bodyPr>
          <a:lstStyle/>
          <a:p>
            <a:pPr algn="ctr"/>
            <a:r>
              <a:rPr lang="es-MX" dirty="0" smtClean="0"/>
              <a:t>		</a:t>
            </a:r>
            <a:r>
              <a:rPr lang="es-MX" dirty="0" smtClean="0"/>
              <a:t/>
            </a:r>
            <a:br>
              <a:rPr lang="es-MX" dirty="0" smtClean="0"/>
            </a:br>
            <a:r>
              <a:rPr lang="es-MX" dirty="0" smtClean="0"/>
              <a:t/>
            </a:r>
            <a:br>
              <a:rPr lang="es-MX" dirty="0" smtClean="0"/>
            </a:br>
            <a:r>
              <a:rPr lang="es-MX" dirty="0" smtClean="0"/>
              <a:t/>
            </a:r>
            <a:br>
              <a:rPr lang="es-MX" dirty="0" smtClean="0"/>
            </a:br>
            <a:r>
              <a:rPr lang="es-MX" dirty="0" smtClean="0"/>
              <a:t/>
            </a:r>
            <a:br>
              <a:rPr lang="es-MX" dirty="0" smtClean="0"/>
            </a:br>
            <a:r>
              <a:rPr lang="es-MX" dirty="0" smtClean="0"/>
              <a:t>PROCESOS </a:t>
            </a:r>
            <a:r>
              <a:rPr lang="es-MX" dirty="0" smtClean="0"/>
              <a:t>COGNITIVOS</a:t>
            </a:r>
            <a:br>
              <a:rPr lang="es-MX" dirty="0" smtClean="0"/>
            </a:br>
            <a:r>
              <a:rPr lang="es-MX" dirty="0" smtClean="0"/>
              <a:t>	EN DISCAPACIDAD INTELECTUAL</a:t>
            </a:r>
            <a:br>
              <a:rPr lang="es-MX" dirty="0" smtClean="0"/>
            </a:br>
            <a:r>
              <a:rPr lang="es-MX" dirty="0" smtClean="0"/>
              <a:t/>
            </a:r>
            <a:br>
              <a:rPr lang="es-MX" dirty="0" smtClean="0"/>
            </a:br>
            <a:endParaRPr lang="es-MX" dirty="0"/>
          </a:p>
        </p:txBody>
      </p:sp>
      <p:sp>
        <p:nvSpPr>
          <p:cNvPr id="3" name="2 Subtítulo"/>
          <p:cNvSpPr>
            <a:spLocks noGrp="1"/>
          </p:cNvSpPr>
          <p:nvPr>
            <p:ph type="subTitle" idx="1"/>
          </p:nvPr>
        </p:nvSpPr>
        <p:spPr>
          <a:xfrm>
            <a:off x="1643042" y="5072074"/>
            <a:ext cx="6700862" cy="1214446"/>
          </a:xfrm>
        </p:spPr>
        <p:txBody>
          <a:bodyPr>
            <a:normAutofit/>
          </a:bodyPr>
          <a:lstStyle/>
          <a:p>
            <a:endParaRPr lang="es-MX" dirty="0" smtClean="0"/>
          </a:p>
          <a:p>
            <a:pPr algn="r"/>
            <a:endParaRPr lang="es-MX" dirty="0" smtClean="0"/>
          </a:p>
          <a:p>
            <a:pPr algn="r"/>
            <a:r>
              <a:rPr lang="es-MX" dirty="0" smtClean="0"/>
              <a:t>Responsable: Dehicy Montaño </a:t>
            </a:r>
            <a:endParaRPr lang="es-MX" dirty="0"/>
          </a:p>
        </p:txBody>
      </p:sp>
      <p:pic>
        <p:nvPicPr>
          <p:cNvPr id="7" name="6 Imagen" descr="F:\EIFODEC\LOGOS EN JPG\Logos-LPM(1).jpg"/>
          <p:cNvPicPr/>
          <p:nvPr/>
        </p:nvPicPr>
        <p:blipFill>
          <a:blip r:embed="rId4" cstate="print"/>
          <a:srcRect l="24682" t="38331" r="24558" b="38462"/>
          <a:stretch>
            <a:fillRect/>
          </a:stretch>
        </p:blipFill>
        <p:spPr bwMode="auto">
          <a:xfrm>
            <a:off x="7215206" y="285728"/>
            <a:ext cx="1705205" cy="866226"/>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CONCEPTUALIZACIÓN</a:t>
            </a:r>
            <a:br>
              <a:rPr lang="es-MX" dirty="0" smtClean="0"/>
            </a:br>
            <a:endParaRPr lang="es-MX" dirty="0"/>
          </a:p>
        </p:txBody>
      </p:sp>
      <p:sp>
        <p:nvSpPr>
          <p:cNvPr id="3" name="2 Marcador de contenido"/>
          <p:cNvSpPr>
            <a:spLocks noGrp="1"/>
          </p:cNvSpPr>
          <p:nvPr>
            <p:ph sz="quarter" idx="1"/>
          </p:nvPr>
        </p:nvSpPr>
        <p:spPr/>
        <p:txBody>
          <a:bodyPr/>
          <a:lstStyle/>
          <a:p>
            <a:r>
              <a:rPr lang="es-ES" dirty="0" smtClean="0"/>
              <a:t>Partiendo de las características que son regulares a un objeto, ubicarlo en cierta categoría; Crear prototipos. Ubicar aquel objeto que mejor representa a los miembros</a:t>
            </a:r>
            <a:endParaRPr lang="es-MX" dirty="0"/>
          </a:p>
        </p:txBody>
      </p:sp>
      <p:pic>
        <p:nvPicPr>
          <p:cNvPr id="22530" name="Picture 2" descr="C:\Users\Dehicy Montaño\Desktop\matrial para presentacion 2016 procesos\conceptualizacion.jpeg"/>
          <p:cNvPicPr>
            <a:picLocks noGrp="1" noChangeAspect="1" noChangeArrowheads="1"/>
          </p:cNvPicPr>
          <p:nvPr>
            <p:ph sz="quarter" idx="2"/>
          </p:nvPr>
        </p:nvPicPr>
        <p:blipFill>
          <a:blip r:embed="rId2"/>
          <a:srcRect/>
          <a:stretch>
            <a:fillRect/>
          </a:stretch>
        </p:blipFill>
        <p:spPr bwMode="auto">
          <a:xfrm>
            <a:off x="4643438" y="1714488"/>
            <a:ext cx="3357586" cy="350046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RAZONAMIENTO</a:t>
            </a:r>
            <a:br>
              <a:rPr lang="es-MX" dirty="0" smtClean="0"/>
            </a:br>
            <a:endParaRPr lang="es-MX" dirty="0"/>
          </a:p>
        </p:txBody>
      </p:sp>
      <p:sp>
        <p:nvSpPr>
          <p:cNvPr id="3" name="2 Marcador de contenido"/>
          <p:cNvSpPr>
            <a:spLocks noGrp="1"/>
          </p:cNvSpPr>
          <p:nvPr>
            <p:ph sz="quarter" idx="1"/>
          </p:nvPr>
        </p:nvSpPr>
        <p:spPr/>
        <p:txBody>
          <a:bodyPr/>
          <a:lstStyle/>
          <a:p>
            <a:r>
              <a:rPr lang="es-ES" dirty="0" smtClean="0"/>
              <a:t>se refiere a un conjunto de actividades mentales consistentes en conectar unas ideas con otras de acuerdo a ciertas reglas.</a:t>
            </a:r>
          </a:p>
          <a:p>
            <a:endParaRPr lang="es-MX" dirty="0"/>
          </a:p>
        </p:txBody>
      </p:sp>
      <p:pic>
        <p:nvPicPr>
          <p:cNvPr id="28675" name="Picture 3" descr="C:\Users\Dehicy Montaño\Desktop\matrial para presentacion 2016 procesos\taller-de-razonamiento-verbal-1-638.jpg"/>
          <p:cNvPicPr>
            <a:picLocks noGrp="1" noChangeAspect="1" noChangeArrowheads="1"/>
          </p:cNvPicPr>
          <p:nvPr>
            <p:ph sz="quarter" idx="2"/>
          </p:nvPr>
        </p:nvPicPr>
        <p:blipFill>
          <a:blip r:embed="rId2"/>
          <a:srcRect/>
          <a:stretch>
            <a:fillRect/>
          </a:stretch>
        </p:blipFill>
        <p:spPr bwMode="auto">
          <a:xfrm>
            <a:off x="4270375" y="1428736"/>
            <a:ext cx="3657600" cy="3830497"/>
          </a:xfrm>
          <a:prstGeom prst="rect">
            <a:avLst/>
          </a:prstGeom>
          <a:noFill/>
        </p:spPr>
      </p:pic>
      <p:sp>
        <p:nvSpPr>
          <p:cNvPr id="28674" name="AutoShape 2" descr="http://image.slidesharecdn.com/tallerderazonamientoverbal-141118101320-conversion-gate01/95/taller-de-razonamiento-verbal-1-638.jpg?cb=1416305697"/>
          <p:cNvSpPr>
            <a:spLocks noChangeAspect="1" noChangeArrowheads="1"/>
          </p:cNvSpPr>
          <p:nvPr/>
        </p:nvSpPr>
        <p:spPr bwMode="auto">
          <a:xfrm>
            <a:off x="155575" y="-1790700"/>
            <a:ext cx="4981575" cy="3743325"/>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CONCENTRACIÓN</a:t>
            </a:r>
            <a:br>
              <a:rPr lang="es-MX" dirty="0" smtClean="0"/>
            </a:br>
            <a:endParaRPr lang="es-MX" dirty="0"/>
          </a:p>
        </p:txBody>
      </p:sp>
      <p:sp>
        <p:nvSpPr>
          <p:cNvPr id="3" name="2 Marcador de contenido"/>
          <p:cNvSpPr>
            <a:spLocks noGrp="1"/>
          </p:cNvSpPr>
          <p:nvPr>
            <p:ph sz="quarter" idx="1"/>
          </p:nvPr>
        </p:nvSpPr>
        <p:spPr/>
        <p:txBody>
          <a:bodyPr>
            <a:normAutofit fontScale="92500" lnSpcReduction="20000"/>
          </a:bodyPr>
          <a:lstStyle/>
          <a:p>
            <a:r>
              <a:rPr lang="es-ES" dirty="0" smtClean="0"/>
              <a:t>Es un proceso psíquico que consiste en centrar voluntariamente toda la atención de la mente sobre un objetivo, objeto o actividad que se esté realizando o pensando en realizar en ese momento, dejando de lado toda la serie de hechos u otros objetos que puedan ser capaces de interferir en su consecución o en su atención </a:t>
            </a:r>
          </a:p>
          <a:p>
            <a:endParaRPr lang="es-MX" dirty="0"/>
          </a:p>
        </p:txBody>
      </p:sp>
      <p:pic>
        <p:nvPicPr>
          <p:cNvPr id="29698" name="Picture 2" descr="C:\Users\Dehicy Montaño\Desktop\matrial para presentacion 2016 procesos\Concentracion-Memoria.jpg"/>
          <p:cNvPicPr>
            <a:picLocks noGrp="1" noChangeAspect="1" noChangeArrowheads="1"/>
          </p:cNvPicPr>
          <p:nvPr>
            <p:ph sz="quarter" idx="2"/>
          </p:nvPr>
        </p:nvPicPr>
        <p:blipFill>
          <a:blip r:embed="rId2"/>
          <a:srcRect/>
          <a:stretch>
            <a:fillRect/>
          </a:stretch>
        </p:blipFill>
        <p:spPr bwMode="auto">
          <a:xfrm>
            <a:off x="4714876" y="1928802"/>
            <a:ext cx="3643338" cy="357189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COMPRENSION</a:t>
            </a:r>
            <a:br>
              <a:rPr lang="es-MX" dirty="0" smtClean="0"/>
            </a:br>
            <a:endParaRPr lang="es-MX" dirty="0"/>
          </a:p>
        </p:txBody>
      </p:sp>
      <p:sp>
        <p:nvSpPr>
          <p:cNvPr id="3" name="2 Marcador de contenido"/>
          <p:cNvSpPr>
            <a:spLocks noGrp="1"/>
          </p:cNvSpPr>
          <p:nvPr>
            <p:ph sz="quarter" idx="1"/>
          </p:nvPr>
        </p:nvSpPr>
        <p:spPr/>
        <p:txBody>
          <a:bodyPr>
            <a:normAutofit fontScale="92500" lnSpcReduction="20000"/>
          </a:bodyPr>
          <a:lstStyle/>
          <a:p>
            <a:r>
              <a:rPr lang="es-MX" dirty="0" smtClean="0"/>
              <a:t>La comprensión es un proceso de creación mental por el que, partiendo de ciertos datos aportados por un emisor, el receptor crea una imagen del mensaje que se le quiere transmitir Los datos pueden ser de diferente tipo: palabras, conceptos, relaciones, implicaciones, formatos, estructuras, pueden ser lingüísticos, culturales, sociales, etc.</a:t>
            </a:r>
            <a:endParaRPr lang="es-MX" dirty="0"/>
          </a:p>
        </p:txBody>
      </p:sp>
      <p:pic>
        <p:nvPicPr>
          <p:cNvPr id="27649" name="Picture 1" descr="C:\Users\Dehicy Montaño\Desktop\matrial para presentacion 2016 procesos\comprensión.png"/>
          <p:cNvPicPr>
            <a:picLocks noGrp="1" noChangeAspect="1" noChangeArrowheads="1"/>
          </p:cNvPicPr>
          <p:nvPr>
            <p:ph sz="quarter" idx="2"/>
          </p:nvPr>
        </p:nvPicPr>
        <p:blipFill>
          <a:blip r:embed="rId2"/>
          <a:srcRect/>
          <a:stretch>
            <a:fillRect/>
          </a:stretch>
        </p:blipFill>
        <p:spPr bwMode="auto">
          <a:xfrm>
            <a:off x="4643438" y="1500174"/>
            <a:ext cx="3571900" cy="450059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CATEGORIZACIÓN</a:t>
            </a:r>
            <a:br>
              <a:rPr lang="es-MX" dirty="0" smtClean="0"/>
            </a:br>
            <a:endParaRPr lang="es-MX" dirty="0"/>
          </a:p>
        </p:txBody>
      </p:sp>
      <p:sp>
        <p:nvSpPr>
          <p:cNvPr id="3" name="2 Marcador de contenido"/>
          <p:cNvSpPr>
            <a:spLocks noGrp="1"/>
          </p:cNvSpPr>
          <p:nvPr>
            <p:ph sz="quarter" idx="1"/>
          </p:nvPr>
        </p:nvSpPr>
        <p:spPr/>
        <p:txBody>
          <a:bodyPr>
            <a:normAutofit/>
          </a:bodyPr>
          <a:lstStyle/>
          <a:p>
            <a:r>
              <a:rPr lang="es-MX" dirty="0" smtClean="0"/>
              <a:t>La categorización es el intento progresivo de agrupar la información recogida en base a ciertos criterios. A veces, perfilados de antemano. Otras, susceptibles de revisión.</a:t>
            </a:r>
          </a:p>
        </p:txBody>
      </p:sp>
      <p:pic>
        <p:nvPicPr>
          <p:cNvPr id="26625" name="Picture 1" descr="C:\Users\Dehicy Montaño\Desktop\matrial para presentacion 2016 procesos\RAZONAMIENTO-LÓGICO-categorizar-y-agrupar-COCINA-COLOR-IMAGEN-620x350.jpg"/>
          <p:cNvPicPr>
            <a:picLocks noGrp="1" noChangeAspect="1" noChangeArrowheads="1"/>
          </p:cNvPicPr>
          <p:nvPr>
            <p:ph sz="quarter" idx="2"/>
          </p:nvPr>
        </p:nvPicPr>
        <p:blipFill>
          <a:blip r:embed="rId2"/>
          <a:srcRect t="5882" r="1909"/>
          <a:stretch>
            <a:fillRect/>
          </a:stretch>
        </p:blipFill>
        <p:spPr bwMode="auto">
          <a:xfrm>
            <a:off x="4357686" y="2000240"/>
            <a:ext cx="3587773" cy="342902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IMAGINACION</a:t>
            </a:r>
            <a:br>
              <a:rPr lang="es-MX" dirty="0" smtClean="0"/>
            </a:br>
            <a:endParaRPr lang="es-MX" dirty="0"/>
          </a:p>
        </p:txBody>
      </p:sp>
      <p:sp>
        <p:nvSpPr>
          <p:cNvPr id="3" name="2 Marcador de contenido"/>
          <p:cNvSpPr>
            <a:spLocks noGrp="1"/>
          </p:cNvSpPr>
          <p:nvPr>
            <p:ph sz="quarter" idx="1"/>
          </p:nvPr>
        </p:nvSpPr>
        <p:spPr/>
        <p:txBody>
          <a:bodyPr/>
          <a:lstStyle/>
          <a:p>
            <a:r>
              <a:rPr lang="es-ES" dirty="0" smtClean="0"/>
              <a:t>Es un proceso  que nos permite  manipular información generada intrínsecamente con el fin de crear una representación percibida por los sentidos de la mente.</a:t>
            </a:r>
            <a:endParaRPr lang="es-MX" dirty="0"/>
          </a:p>
        </p:txBody>
      </p:sp>
      <p:pic>
        <p:nvPicPr>
          <p:cNvPr id="25601" name="Picture 1" descr="C:\Users\Dehicy Montaño\Desktop\matrial para presentacion 2016 procesos\imaginacion.jpeg"/>
          <p:cNvPicPr>
            <a:picLocks noGrp="1" noChangeAspect="1" noChangeArrowheads="1"/>
          </p:cNvPicPr>
          <p:nvPr>
            <p:ph sz="quarter" idx="2"/>
          </p:nvPr>
        </p:nvPicPr>
        <p:blipFill>
          <a:blip r:embed="rId2"/>
          <a:srcRect/>
          <a:stretch>
            <a:fillRect/>
          </a:stretch>
        </p:blipFill>
        <p:spPr bwMode="auto">
          <a:xfrm>
            <a:off x="4670424" y="1428736"/>
            <a:ext cx="3402037" cy="428628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Conclusiones</a:t>
            </a:r>
            <a:br>
              <a:rPr lang="es-MX" dirty="0" smtClean="0"/>
            </a:br>
            <a:endParaRPr lang="es-MX" dirty="0"/>
          </a:p>
        </p:txBody>
      </p:sp>
      <p:sp>
        <p:nvSpPr>
          <p:cNvPr id="3" name="2 Marcador de contenido"/>
          <p:cNvSpPr>
            <a:spLocks noGrp="1"/>
          </p:cNvSpPr>
          <p:nvPr>
            <p:ph sz="quarter" idx="1"/>
          </p:nvPr>
        </p:nvSpPr>
        <p:spPr/>
        <p:txBody>
          <a:bodyPr/>
          <a:lstStyle/>
          <a:p>
            <a:endParaRPr lang="es-MX" dirty="0" smtClean="0"/>
          </a:p>
          <a:p>
            <a:r>
              <a:rPr lang="es-MX" dirty="0" smtClean="0"/>
              <a:t>Menor capacidad para interpretar y analizar los acontecimientos externos y para responder autónomamente ante ellos así como mayor resistencia al cambio, por lo cual se sugiere exponerlos de manera formal, programada, gradual y apoyada a situaciones que impliquen cambio.</a:t>
            </a:r>
          </a:p>
          <a:p>
            <a:endParaRPr lang="es-MX"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642918"/>
            <a:ext cx="7467600" cy="5831034"/>
          </a:xfrm>
        </p:spPr>
        <p:txBody>
          <a:bodyPr/>
          <a:lstStyle/>
          <a:p>
            <a:endParaRPr lang="es-MX" dirty="0" smtClean="0"/>
          </a:p>
          <a:p>
            <a:r>
              <a:rPr lang="es-MX" dirty="0" smtClean="0"/>
              <a:t>Menor capacidad para auto-inhibirse por lo cual es favorable apoyarles en el reconocimiento y manejo de sus emociones y en la práctica de tolerancia para posponer sus demandas.</a:t>
            </a:r>
          </a:p>
          <a:p>
            <a:endParaRPr lang="es-MX" dirty="0" smtClean="0"/>
          </a:p>
          <a:p>
            <a:endParaRPr lang="es-MX" dirty="0" smtClean="0"/>
          </a:p>
          <a:p>
            <a:r>
              <a:rPr lang="es-MX" dirty="0" smtClean="0"/>
              <a:t>Pueden presentar frecuentemente, dificultad para comprender y prever consecuencias de su conducta; se sugiere realizar actividades que les permitan ver el punto de vista de los demás.</a:t>
            </a:r>
          </a:p>
          <a:p>
            <a:endParaRPr lang="es-MX"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lstStyle/>
          <a:p>
            <a:r>
              <a:rPr lang="es-MX" dirty="0" smtClean="0"/>
              <a:t>En relación con los aspectos comunicativos en las personas con discapacidad Intelectual se evidencia frecuentemente que tienen dificultad para organizar la información y expresarla; es aquí donde se hace importante el apoyo con diferentes estrategias aumentativas o alternativas de comunicación. En las instrucciones a nivel individual, se recomienda darles instrucciones sencillas, estructuradas y directas, con un lenguaje claro, con un periodo de respuesta prudencial y permitir el apoyo de los compañeros en la ejecución de algunas actividades. </a:t>
            </a:r>
            <a:endParaRPr lang="es-MX"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normAutofit/>
          </a:bodyPr>
          <a:lstStyle/>
          <a:p>
            <a:pPr>
              <a:buNone/>
            </a:pPr>
            <a:r>
              <a:rPr lang="es-MX" sz="4800" dirty="0" smtClean="0"/>
              <a:t>GRACIAS…</a:t>
            </a:r>
            <a:endParaRPr lang="es-MX" sz="4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PROCESOS COGNITIVOS</a:t>
            </a:r>
            <a:endParaRPr lang="es-MX" dirty="0"/>
          </a:p>
        </p:txBody>
      </p:sp>
      <p:sp>
        <p:nvSpPr>
          <p:cNvPr id="3" name="2 Marcador de contenido"/>
          <p:cNvSpPr>
            <a:spLocks noGrp="1"/>
          </p:cNvSpPr>
          <p:nvPr>
            <p:ph sz="quarter" idx="1"/>
          </p:nvPr>
        </p:nvSpPr>
        <p:spPr/>
        <p:txBody>
          <a:bodyPr/>
          <a:lstStyle/>
          <a:p>
            <a:pPr>
              <a:buNone/>
            </a:pPr>
            <a:r>
              <a:rPr lang="es-MX" dirty="0" smtClean="0"/>
              <a:t>Definición:</a:t>
            </a:r>
          </a:p>
          <a:p>
            <a:pPr algn="ctr"/>
            <a:endParaRPr lang="es-MX" dirty="0" smtClean="0"/>
          </a:p>
          <a:p>
            <a:pPr algn="ctr"/>
            <a:r>
              <a:rPr lang="es-MX" dirty="0" smtClean="0"/>
              <a:t>La capacidad que permite desarrollar </a:t>
            </a:r>
            <a:r>
              <a:rPr lang="es-MX" b="1" dirty="0" smtClean="0">
                <a:hlinkClick r:id="rId2"/>
              </a:rPr>
              <a:t>conocimientos</a:t>
            </a:r>
            <a:r>
              <a:rPr lang="es-MX" dirty="0" smtClean="0"/>
              <a:t> recibe el nombre de </a:t>
            </a:r>
            <a:r>
              <a:rPr lang="es-MX" b="1" dirty="0" smtClean="0"/>
              <a:t>cognición</a:t>
            </a:r>
            <a:r>
              <a:rPr lang="es-MX" dirty="0" smtClean="0"/>
              <a:t>. Se trata de la habilidad para asimilar y procesar datos, valorando y sistematizando la </a:t>
            </a:r>
            <a:r>
              <a:rPr lang="es-MX" b="1" dirty="0" smtClean="0">
                <a:hlinkClick r:id="rId3"/>
              </a:rPr>
              <a:t>información</a:t>
            </a:r>
            <a:r>
              <a:rPr lang="es-MX" dirty="0" smtClean="0"/>
              <a:t> a la que se accede a partir de la experiencia, la percepción u otras vías.</a:t>
            </a:r>
            <a:br>
              <a:rPr lang="es-MX" dirty="0" smtClean="0"/>
            </a:br>
            <a:endParaRPr lang="es-MX" dirty="0" smtClean="0"/>
          </a:p>
          <a:p>
            <a:endParaRPr lang="es-MX"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DISCAPACIDAD INTELECTUAL</a:t>
            </a:r>
            <a:endParaRPr lang="es-MX" dirty="0"/>
          </a:p>
        </p:txBody>
      </p:sp>
      <p:sp>
        <p:nvSpPr>
          <p:cNvPr id="3" name="2 Marcador de contenido"/>
          <p:cNvSpPr>
            <a:spLocks noGrp="1"/>
          </p:cNvSpPr>
          <p:nvPr>
            <p:ph sz="quarter" idx="1"/>
          </p:nvPr>
        </p:nvSpPr>
        <p:spPr>
          <a:xfrm>
            <a:off x="457200" y="1600200"/>
            <a:ext cx="7543824" cy="4873752"/>
          </a:xfrm>
        </p:spPr>
        <p:txBody>
          <a:bodyPr/>
          <a:lstStyle/>
          <a:p>
            <a:pPr algn="just">
              <a:buNone/>
            </a:pPr>
            <a:r>
              <a:rPr lang="es-MX" dirty="0" smtClean="0"/>
              <a:t>Actual definición:</a:t>
            </a:r>
          </a:p>
          <a:p>
            <a:pPr algn="just">
              <a:buNone/>
            </a:pPr>
            <a:endParaRPr lang="es-MX" dirty="0" smtClean="0"/>
          </a:p>
          <a:p>
            <a:pPr algn="ctr">
              <a:buNone/>
            </a:pPr>
            <a:r>
              <a:rPr lang="es-MX" dirty="0" smtClean="0"/>
              <a:t>“Se caracteriza por limitaciones</a:t>
            </a:r>
          </a:p>
          <a:p>
            <a:pPr algn="ctr">
              <a:buNone/>
            </a:pPr>
            <a:r>
              <a:rPr lang="es-MX" dirty="0" smtClean="0"/>
              <a:t>significativas en el funcionamiento</a:t>
            </a:r>
          </a:p>
          <a:p>
            <a:pPr algn="ctr">
              <a:buNone/>
            </a:pPr>
            <a:r>
              <a:rPr lang="es-MX" dirty="0" smtClean="0"/>
              <a:t>intelectual y en la conducta</a:t>
            </a:r>
          </a:p>
          <a:p>
            <a:pPr algn="ctr">
              <a:buNone/>
            </a:pPr>
            <a:r>
              <a:rPr lang="es-MX" dirty="0" smtClean="0"/>
              <a:t>adaptativa, expresada en las</a:t>
            </a:r>
          </a:p>
          <a:p>
            <a:pPr algn="ctr">
              <a:buNone/>
            </a:pPr>
            <a:r>
              <a:rPr lang="es-MX" dirty="0" smtClean="0"/>
              <a:t>habilidades adaptativas conceptuales,</a:t>
            </a:r>
          </a:p>
          <a:p>
            <a:pPr algn="ctr">
              <a:buNone/>
            </a:pPr>
            <a:r>
              <a:rPr lang="es-MX" dirty="0" smtClean="0"/>
              <a:t>sociales y prácticas. La discapacidad</a:t>
            </a:r>
          </a:p>
          <a:p>
            <a:pPr algn="ctr">
              <a:buNone/>
            </a:pPr>
            <a:r>
              <a:rPr lang="es-MX" dirty="0" smtClean="0"/>
              <a:t>se origina antes de los 18 años.”</a:t>
            </a:r>
            <a:endParaRPr lang="es-MX"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contenido"/>
          <p:cNvSpPr>
            <a:spLocks noGrp="1"/>
          </p:cNvSpPr>
          <p:nvPr>
            <p:ph sz="quarter" idx="1"/>
          </p:nvPr>
        </p:nvSpPr>
        <p:spPr>
          <a:xfrm>
            <a:off x="457200" y="571480"/>
            <a:ext cx="3657600" cy="5600720"/>
          </a:xfrm>
        </p:spPr>
        <p:style>
          <a:lnRef idx="1">
            <a:schemeClr val="accent2"/>
          </a:lnRef>
          <a:fillRef idx="3">
            <a:schemeClr val="accent2"/>
          </a:fillRef>
          <a:effectRef idx="2">
            <a:schemeClr val="accent2"/>
          </a:effectRef>
          <a:fontRef idx="minor">
            <a:schemeClr val="lt1"/>
          </a:fontRef>
        </p:style>
        <p:txBody>
          <a:bodyPr/>
          <a:lstStyle/>
          <a:p>
            <a:pPr>
              <a:buNone/>
            </a:pPr>
            <a:r>
              <a:rPr lang="es-MX" u="sng" dirty="0" smtClean="0"/>
              <a:t>BASICOS</a:t>
            </a:r>
          </a:p>
          <a:p>
            <a:endParaRPr lang="es-MX" dirty="0" smtClean="0"/>
          </a:p>
          <a:p>
            <a:r>
              <a:rPr lang="es-MX" dirty="0" smtClean="0"/>
              <a:t>Percepción</a:t>
            </a:r>
          </a:p>
          <a:p>
            <a:r>
              <a:rPr lang="es-MX" dirty="0" smtClean="0"/>
              <a:t>Estereognosia</a:t>
            </a:r>
          </a:p>
          <a:p>
            <a:r>
              <a:rPr lang="es-MX" dirty="0" smtClean="0"/>
              <a:t>Memoria</a:t>
            </a:r>
          </a:p>
          <a:p>
            <a:r>
              <a:rPr lang="es-MX" dirty="0" smtClean="0"/>
              <a:t>Atención</a:t>
            </a:r>
          </a:p>
          <a:p>
            <a:r>
              <a:rPr lang="es-MX" dirty="0" smtClean="0"/>
              <a:t>Conceptualización</a:t>
            </a:r>
            <a:endParaRPr lang="es-MX" dirty="0"/>
          </a:p>
        </p:txBody>
      </p:sp>
      <p:sp>
        <p:nvSpPr>
          <p:cNvPr id="9" name="8 Marcador de contenido"/>
          <p:cNvSpPr>
            <a:spLocks noGrp="1"/>
          </p:cNvSpPr>
          <p:nvPr>
            <p:ph sz="quarter" idx="2"/>
          </p:nvPr>
        </p:nvSpPr>
        <p:spPr>
          <a:xfrm>
            <a:off x="4270248" y="500042"/>
            <a:ext cx="3657600" cy="5672158"/>
          </a:xfrm>
        </p:spPr>
        <p:style>
          <a:lnRef idx="1">
            <a:schemeClr val="accent4"/>
          </a:lnRef>
          <a:fillRef idx="3">
            <a:schemeClr val="accent4"/>
          </a:fillRef>
          <a:effectRef idx="2">
            <a:schemeClr val="accent4"/>
          </a:effectRef>
          <a:fontRef idx="minor">
            <a:schemeClr val="lt1"/>
          </a:fontRef>
        </p:style>
        <p:txBody>
          <a:bodyPr/>
          <a:lstStyle/>
          <a:p>
            <a:pPr>
              <a:buNone/>
            </a:pPr>
            <a:r>
              <a:rPr lang="es-MX" dirty="0" smtClean="0"/>
              <a:t>COMPLEJOS</a:t>
            </a:r>
            <a:endParaRPr lang="es-MX" u="sng" dirty="0" smtClean="0"/>
          </a:p>
          <a:p>
            <a:pPr>
              <a:buNone/>
            </a:pPr>
            <a:endParaRPr lang="es-MX" dirty="0" smtClean="0"/>
          </a:p>
          <a:p>
            <a:r>
              <a:rPr lang="es-MX" dirty="0" smtClean="0"/>
              <a:t>Razonamiento</a:t>
            </a:r>
          </a:p>
          <a:p>
            <a:r>
              <a:rPr lang="es-MX" dirty="0" smtClean="0"/>
              <a:t>Comprensión</a:t>
            </a:r>
          </a:p>
          <a:p>
            <a:r>
              <a:rPr lang="es-MX" dirty="0" smtClean="0"/>
              <a:t>Concentración</a:t>
            </a:r>
          </a:p>
          <a:p>
            <a:r>
              <a:rPr lang="es-MX" dirty="0" smtClean="0"/>
              <a:t>Categorización</a:t>
            </a:r>
          </a:p>
          <a:p>
            <a:r>
              <a:rPr lang="es-MX" dirty="0" smtClean="0"/>
              <a:t>Imaginación</a:t>
            </a:r>
          </a:p>
          <a:p>
            <a:pPr>
              <a:buNone/>
            </a:pPr>
            <a:endParaRPr lang="es-MX"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percepción</a:t>
            </a:r>
            <a:endParaRPr lang="es-MX" dirty="0"/>
          </a:p>
        </p:txBody>
      </p:sp>
      <p:sp>
        <p:nvSpPr>
          <p:cNvPr id="3" name="2 Marcador de contenido"/>
          <p:cNvSpPr>
            <a:spLocks noGrp="1"/>
          </p:cNvSpPr>
          <p:nvPr>
            <p:ph sz="quarter" idx="1"/>
          </p:nvPr>
        </p:nvSpPr>
        <p:spPr/>
        <p:style>
          <a:lnRef idx="1">
            <a:schemeClr val="accent2"/>
          </a:lnRef>
          <a:fillRef idx="2">
            <a:schemeClr val="accent2"/>
          </a:fillRef>
          <a:effectRef idx="1">
            <a:schemeClr val="accent2"/>
          </a:effectRef>
          <a:fontRef idx="minor">
            <a:schemeClr val="dk1"/>
          </a:fontRef>
        </p:style>
        <p:txBody>
          <a:bodyPr>
            <a:normAutofit/>
          </a:bodyPr>
          <a:lstStyle/>
          <a:p>
            <a:pPr>
              <a:buNone/>
            </a:pPr>
            <a:endParaRPr lang="es-ES" dirty="0" smtClean="0"/>
          </a:p>
          <a:p>
            <a:r>
              <a:rPr lang="es-ES" dirty="0" smtClean="0"/>
              <a:t>La </a:t>
            </a:r>
            <a:r>
              <a:rPr lang="es-ES" b="1" dirty="0" smtClean="0"/>
              <a:t>percepción</a:t>
            </a:r>
            <a:r>
              <a:rPr lang="es-ES" dirty="0" smtClean="0"/>
              <a:t> es un proceso nervioso superior que permite al </a:t>
            </a:r>
            <a:r>
              <a:rPr lang="es-ES" dirty="0" smtClean="0">
                <a:hlinkClick r:id="rId2" tooltip="Ser vivo"/>
              </a:rPr>
              <a:t>organismo</a:t>
            </a:r>
            <a:r>
              <a:rPr lang="es-ES" dirty="0" smtClean="0"/>
              <a:t>, a través de los </a:t>
            </a:r>
            <a:r>
              <a:rPr lang="es-ES" dirty="0" smtClean="0">
                <a:hlinkClick r:id="rId3" tooltip="Sentidos"/>
              </a:rPr>
              <a:t>sentidos</a:t>
            </a:r>
            <a:r>
              <a:rPr lang="es-ES" dirty="0" smtClean="0"/>
              <a:t>, recibir, elaborar e interpretar la </a:t>
            </a:r>
            <a:r>
              <a:rPr lang="es-ES" dirty="0" smtClean="0">
                <a:hlinkClick r:id="rId4" tooltip="Información"/>
              </a:rPr>
              <a:t>información</a:t>
            </a:r>
            <a:r>
              <a:rPr lang="es-ES" dirty="0" smtClean="0"/>
              <a:t> proveniente de su entorno.</a:t>
            </a:r>
          </a:p>
          <a:p>
            <a:endParaRPr lang="es-MX" dirty="0" smtClean="0"/>
          </a:p>
          <a:p>
            <a:endParaRPr lang="es-MX" dirty="0"/>
          </a:p>
        </p:txBody>
      </p:sp>
      <p:pic>
        <p:nvPicPr>
          <p:cNvPr id="18435" name="Picture 3" descr="C:\Users\Dehicy Montaño\Desktop\matrial para presentacion 2016 procesos\percepcion.jpg"/>
          <p:cNvPicPr>
            <a:picLocks noGrp="1" noChangeAspect="1" noChangeArrowheads="1"/>
          </p:cNvPicPr>
          <p:nvPr>
            <p:ph sz="quarter" idx="2"/>
          </p:nvPr>
        </p:nvPicPr>
        <p:blipFill>
          <a:blip r:embed="rId5"/>
          <a:stretch>
            <a:fillRect/>
          </a:stretch>
        </p:blipFill>
        <p:spPr bwMode="auto">
          <a:xfrm>
            <a:off x="4446076" y="1600200"/>
            <a:ext cx="3306198" cy="4572000"/>
          </a:xfrm>
          <a:prstGeom prst="rect">
            <a:avLst/>
          </a:prstGeom>
          <a:ln>
            <a:noFill/>
          </a:ln>
          <a:effectLst>
            <a:outerShdw blurRad="292100" dist="139700" dir="2700000" algn="tl" rotWithShape="0">
              <a:srgbClr val="333333">
                <a:alpha val="65000"/>
              </a:srgbClr>
            </a:outerShdw>
          </a:effectLst>
        </p:spPr>
      </p:pic>
      <p:sp>
        <p:nvSpPr>
          <p:cNvPr id="18434" name="AutoShape 2" descr="http://2.bp.blogspot.com/-HgtmfLN8SKw/T5M7beB8rII/AAAAAAABd_0/xIs7An8U8mA/s1600/Oleg+Shuplyak+-+Tutt%27Art+-+%284%29.jpg"/>
          <p:cNvSpPr>
            <a:spLocks noChangeAspect="1" noChangeArrowheads="1"/>
          </p:cNvSpPr>
          <p:nvPr/>
        </p:nvSpPr>
        <p:spPr bwMode="auto">
          <a:xfrm>
            <a:off x="155575" y="-1790700"/>
            <a:ext cx="2705100" cy="3743325"/>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MX" dirty="0" smtClean="0"/>
              <a:t>Estereognosia</a:t>
            </a:r>
            <a:br>
              <a:rPr lang="es-MX" dirty="0" smtClean="0"/>
            </a:br>
            <a:endParaRPr lang="es-MX" dirty="0"/>
          </a:p>
        </p:txBody>
      </p:sp>
      <p:sp>
        <p:nvSpPr>
          <p:cNvPr id="3" name="2 Marcador de contenido"/>
          <p:cNvSpPr>
            <a:spLocks noGrp="1"/>
          </p:cNvSpPr>
          <p:nvPr>
            <p:ph sz="quarter" idx="1"/>
          </p:nvPr>
        </p:nvSpPr>
        <p:spPr/>
        <p:txBody>
          <a:bodyPr>
            <a:normAutofit/>
          </a:bodyPr>
          <a:lstStyle/>
          <a:p>
            <a:r>
              <a:rPr lang="es-MX" dirty="0" smtClean="0"/>
              <a:t>Consiste en la capacidad de identificar objetos por palpación.</a:t>
            </a:r>
          </a:p>
          <a:p>
            <a:r>
              <a:rPr lang="es-MX" dirty="0" smtClean="0"/>
              <a:t> Para examinarlo se coloca al paciente en la mano un objeto de uso común y se le pide que lo identifique con los ojos cerrados</a:t>
            </a:r>
            <a:endParaRPr lang="es-MX" dirty="0"/>
          </a:p>
        </p:txBody>
      </p:sp>
      <p:pic>
        <p:nvPicPr>
          <p:cNvPr id="6" name="Picture 2" descr="C:\Users\Dehicy Montaño\Desktop\matrial para presentacion 2016 procesos\sinstema-sensitivo-22-728.jpg"/>
          <p:cNvPicPr>
            <a:picLocks noGrp="1" noChangeAspect="1" noChangeArrowheads="1"/>
          </p:cNvPicPr>
          <p:nvPr>
            <p:ph sz="quarter" idx="2"/>
          </p:nvPr>
        </p:nvPicPr>
        <p:blipFill>
          <a:blip r:embed="rId2"/>
          <a:srcRect l="62663" t="14658"/>
          <a:stretch>
            <a:fillRect/>
          </a:stretch>
        </p:blipFill>
        <p:spPr bwMode="auto">
          <a:xfrm>
            <a:off x="4572000" y="1357298"/>
            <a:ext cx="3643338" cy="474807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Memoria</a:t>
            </a:r>
            <a:br>
              <a:rPr lang="es-MX" dirty="0" smtClean="0"/>
            </a:br>
            <a:endParaRPr lang="es-MX" dirty="0"/>
          </a:p>
        </p:txBody>
      </p:sp>
      <p:sp>
        <p:nvSpPr>
          <p:cNvPr id="3" name="2 Marcador de contenido"/>
          <p:cNvSpPr>
            <a:spLocks noGrp="1"/>
          </p:cNvSpPr>
          <p:nvPr>
            <p:ph sz="quarter" idx="1"/>
          </p:nvPr>
        </p:nvSpPr>
        <p:spPr/>
        <p:txBody>
          <a:bodyPr/>
          <a:lstStyle/>
          <a:p>
            <a:r>
              <a:rPr lang="es-ES" dirty="0" smtClean="0"/>
              <a:t>En términos prácticos la memoria, o mejor, los recuerdos son la expresión de que ha ocurrido un </a:t>
            </a:r>
            <a:r>
              <a:rPr lang="es-ES" dirty="0" smtClean="0">
                <a:hlinkClick r:id="rId2" tooltip="Aprendizaje"/>
              </a:rPr>
              <a:t>aprendizaje</a:t>
            </a:r>
            <a:r>
              <a:rPr lang="es-ES" dirty="0" smtClean="0"/>
              <a:t>. De ahí, que los procesos de memoria y aprendizaje sean difíciles de estudiar por separado.</a:t>
            </a:r>
            <a:endParaRPr lang="es-MX" dirty="0"/>
          </a:p>
        </p:txBody>
      </p:sp>
      <p:pic>
        <p:nvPicPr>
          <p:cNvPr id="2049" name="Picture 1" descr="C:\Users\Dehicy Montaño\Desktop\matrial para presentacion 2016 procesos\Memoria.jpg"/>
          <p:cNvPicPr>
            <a:picLocks noGrp="1" noChangeAspect="1" noChangeArrowheads="1"/>
          </p:cNvPicPr>
          <p:nvPr>
            <p:ph sz="quarter" idx="2"/>
          </p:nvPr>
        </p:nvPicPr>
        <p:blipFill>
          <a:blip r:embed="rId3"/>
          <a:srcRect/>
          <a:stretch>
            <a:fillRect/>
          </a:stretch>
        </p:blipFill>
        <p:spPr bwMode="auto">
          <a:xfrm>
            <a:off x="3857620" y="1142984"/>
            <a:ext cx="4929221" cy="414340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En discapacidad intelectual</a:t>
            </a:r>
            <a:endParaRPr lang="es-MX" dirty="0"/>
          </a:p>
        </p:txBody>
      </p:sp>
      <p:sp>
        <p:nvSpPr>
          <p:cNvPr id="3" name="2 Marcador de contenido"/>
          <p:cNvSpPr>
            <a:spLocks noGrp="1"/>
          </p:cNvSpPr>
          <p:nvPr>
            <p:ph sz="quarter" idx="1"/>
          </p:nvPr>
        </p:nvSpPr>
        <p:spPr/>
        <p:txBody>
          <a:bodyPr>
            <a:normAutofit fontScale="92500" lnSpcReduction="20000"/>
          </a:bodyPr>
          <a:lstStyle/>
          <a:p>
            <a:endParaRPr lang="es-MX" dirty="0" smtClean="0"/>
          </a:p>
          <a:p>
            <a:r>
              <a:rPr lang="es-MX" dirty="0" smtClean="0"/>
              <a:t>las personas con discapacidad intelectual presentan dificultades con la memoria a corto plazo, y en la memoria explicita o declarativa ( </a:t>
            </a:r>
            <a:r>
              <a:rPr lang="es-MX" dirty="0" err="1" smtClean="0"/>
              <a:t>Florez</a:t>
            </a:r>
            <a:r>
              <a:rPr lang="es-MX" dirty="0" smtClean="0"/>
              <a:t>, 1999 </a:t>
            </a:r>
            <a:r>
              <a:rPr lang="es-MX" dirty="0" err="1" smtClean="0"/>
              <a:t>McGuire</a:t>
            </a:r>
            <a:r>
              <a:rPr lang="es-MX" dirty="0" smtClean="0"/>
              <a:t> y </a:t>
            </a:r>
            <a:r>
              <a:rPr lang="es-MX" dirty="0" err="1" smtClean="0"/>
              <a:t>Chicoine</a:t>
            </a:r>
            <a:r>
              <a:rPr lang="es-MX" dirty="0" smtClean="0"/>
              <a:t>, 2009); </a:t>
            </a:r>
          </a:p>
          <a:p>
            <a:endParaRPr lang="es-MX" dirty="0"/>
          </a:p>
        </p:txBody>
      </p:sp>
      <p:sp>
        <p:nvSpPr>
          <p:cNvPr id="4" name="3 Marcador de contenido"/>
          <p:cNvSpPr>
            <a:spLocks noGrp="1"/>
          </p:cNvSpPr>
          <p:nvPr>
            <p:ph sz="quarter" idx="2"/>
          </p:nvPr>
        </p:nvSpPr>
        <p:spPr/>
        <p:txBody>
          <a:bodyPr>
            <a:normAutofit fontScale="92500" lnSpcReduction="20000"/>
          </a:bodyPr>
          <a:lstStyle/>
          <a:p>
            <a:endParaRPr lang="es-MX" dirty="0" smtClean="0"/>
          </a:p>
          <a:p>
            <a:r>
              <a:rPr lang="es-MX" dirty="0" smtClean="0"/>
              <a:t>estrategias memorísticas como nombrar objetos, relacionarlos o agruparlos en categorías, utilizar fotografías, textos como complementos de instrucciones dadas; otras técnicas de memoria antes de la escritura son: recitar, cantar, memorizar cuentos poemas, adivinanzas, </a:t>
            </a:r>
          </a:p>
          <a:p>
            <a:endParaRPr lang="es-MX"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ATENCIÓN</a:t>
            </a:r>
            <a:br>
              <a:rPr lang="es-MX" dirty="0" smtClean="0"/>
            </a:br>
            <a:endParaRPr lang="es-MX" dirty="0"/>
          </a:p>
        </p:txBody>
      </p:sp>
      <p:sp>
        <p:nvSpPr>
          <p:cNvPr id="3" name="2 Marcador de contenido"/>
          <p:cNvSpPr>
            <a:spLocks noGrp="1"/>
          </p:cNvSpPr>
          <p:nvPr>
            <p:ph sz="quarter" idx="1"/>
          </p:nvPr>
        </p:nvSpPr>
        <p:spPr>
          <a:xfrm>
            <a:off x="457200" y="1428736"/>
            <a:ext cx="3328982" cy="4743464"/>
          </a:xfrm>
        </p:spPr>
        <p:txBody>
          <a:bodyPr/>
          <a:lstStyle/>
          <a:p>
            <a:pPr>
              <a:buNone/>
            </a:pPr>
            <a:endParaRPr lang="es-ES" dirty="0" smtClean="0"/>
          </a:p>
          <a:p>
            <a:r>
              <a:rPr lang="es-ES" dirty="0" smtClean="0"/>
              <a:t>Fijar las ideas en un punto definido para orientarlos hacia un objeto determinado</a:t>
            </a:r>
          </a:p>
          <a:p>
            <a:endParaRPr lang="es-MX" dirty="0"/>
          </a:p>
        </p:txBody>
      </p:sp>
      <p:pic>
        <p:nvPicPr>
          <p:cNvPr id="21506" name="Picture 2" descr="C:\Users\Dehicy Montaño\Desktop\matrial para presentacion 2016 procesos\AtencionConcentracion.jpg"/>
          <p:cNvPicPr>
            <a:picLocks noGrp="1" noChangeAspect="1" noChangeArrowheads="1"/>
          </p:cNvPicPr>
          <p:nvPr>
            <p:ph sz="quarter" idx="2"/>
          </p:nvPr>
        </p:nvPicPr>
        <p:blipFill>
          <a:blip r:embed="rId2"/>
          <a:srcRect/>
          <a:stretch>
            <a:fillRect/>
          </a:stretch>
        </p:blipFill>
        <p:spPr bwMode="auto">
          <a:xfrm>
            <a:off x="3786182" y="928670"/>
            <a:ext cx="4286280" cy="4214842"/>
          </a:xfrm>
          <a:prstGeom prst="rect">
            <a:avLst/>
          </a:prstGeom>
          <a:noFill/>
        </p:spPr>
      </p:pic>
      <p:pic>
        <p:nvPicPr>
          <p:cNvPr id="21509" name="Picture 5" descr="C:\Users\Dehicy Montaño\Desktop\matrial para presentacion 2016 procesos\procesos-de-percepcin-y-atencin-62-728.jpg"/>
          <p:cNvPicPr>
            <a:picLocks noChangeAspect="1" noChangeArrowheads="1"/>
          </p:cNvPicPr>
          <p:nvPr/>
        </p:nvPicPr>
        <p:blipFill>
          <a:blip r:embed="rId3"/>
          <a:srcRect/>
          <a:stretch>
            <a:fillRect/>
          </a:stretch>
        </p:blipFill>
        <p:spPr bwMode="auto">
          <a:xfrm>
            <a:off x="714348" y="3857628"/>
            <a:ext cx="3071834" cy="217169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556</TotalTime>
  <Words>724</Words>
  <Application>Microsoft Office PowerPoint</Application>
  <PresentationFormat>Presentación en pantalla (4:3)</PresentationFormat>
  <Paragraphs>70</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Mirador</vt:lpstr>
      <vt:lpstr>      PROCESOS COGNITIVOS  EN DISCAPACIDAD INTELECTUAL  </vt:lpstr>
      <vt:lpstr>PROCESOS COGNITIVOS</vt:lpstr>
      <vt:lpstr>DISCAPACIDAD INTELECTUAL</vt:lpstr>
      <vt:lpstr>Diapositiva 4</vt:lpstr>
      <vt:lpstr>percepción</vt:lpstr>
      <vt:lpstr>Estereognosia </vt:lpstr>
      <vt:lpstr>Memoria </vt:lpstr>
      <vt:lpstr>En discapacidad intelectual</vt:lpstr>
      <vt:lpstr>ATENCIÓN </vt:lpstr>
      <vt:lpstr>CONCEPTUALIZACIÓN </vt:lpstr>
      <vt:lpstr>RAZONAMIENTO </vt:lpstr>
      <vt:lpstr>CONCENTRACIÓN </vt:lpstr>
      <vt:lpstr>COMPRENSION </vt:lpstr>
      <vt:lpstr>CATEGORIZACIÓN </vt:lpstr>
      <vt:lpstr>IMAGINACION </vt:lpstr>
      <vt:lpstr>Conclusiones </vt:lpstr>
      <vt:lpstr>Diapositiva 17</vt:lpstr>
      <vt:lpstr>Diapositiva 18</vt:lpstr>
      <vt:lpstr>Diapositiva 19</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PROCESOS COGNITIVOS EN DISCAPACIDAD INTELECTUAL</dc:title>
  <dc:creator>Dehicy Montaño</dc:creator>
  <cp:lastModifiedBy>Dehicy Montaño</cp:lastModifiedBy>
  <cp:revision>4</cp:revision>
  <dcterms:created xsi:type="dcterms:W3CDTF">2016-01-26T13:35:28Z</dcterms:created>
  <dcterms:modified xsi:type="dcterms:W3CDTF">2016-02-01T07:35:45Z</dcterms:modified>
</cp:coreProperties>
</file>