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71" r:id="rId4"/>
    <p:sldId id="258" r:id="rId5"/>
    <p:sldId id="272" r:id="rId6"/>
    <p:sldId id="273" r:id="rId7"/>
    <p:sldId id="260" r:id="rId8"/>
    <p:sldId id="261" r:id="rId9"/>
    <p:sldId id="262" r:id="rId10"/>
    <p:sldId id="277" r:id="rId11"/>
    <p:sldId id="276" r:id="rId12"/>
    <p:sldId id="281" r:id="rId13"/>
    <p:sldId id="280" r:id="rId14"/>
    <p:sldId id="282" r:id="rId15"/>
    <p:sldId id="283" r:id="rId16"/>
    <p:sldId id="284" r:id="rId17"/>
    <p:sldId id="267" r:id="rId18"/>
    <p:sldId id="268" r:id="rId19"/>
    <p:sldId id="269" r:id="rId20"/>
    <p:sldId id="270" r:id="rId21"/>
    <p:sldId id="28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uiainfantil.com/educacion/desarrollo/bebealnino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itbrain.com/es/blog/ejercicios-estimulacion-cogniti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ografias.com/trabajos14/piaget-desarr/piaget-desarr.shtml" TargetMode="External"/><Relationship Id="rId2" Type="http://schemas.openxmlformats.org/officeDocument/2006/relationships/hyperlink" Target="https://www.ecured.cu/Desarrollo_cognitivo_o_cognoscitiv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dagogia.es/las-etapas-del-desarrollo-cognitivo" TargetMode="External"/><Relationship Id="rId4" Type="http://schemas.openxmlformats.org/officeDocument/2006/relationships/hyperlink" Target="https://es.wikipedia.org/wiki/Desarrollo_cognitiv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CA54D-4E46-4E68-B6D2-AA2DCBAF2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140" y="433249"/>
            <a:ext cx="8791575" cy="1655762"/>
          </a:xfrm>
        </p:spPr>
        <p:txBody>
          <a:bodyPr/>
          <a:lstStyle/>
          <a:p>
            <a:pPr algn="ctr"/>
            <a:r>
              <a:rPr lang="es-BO" dirty="0">
                <a:solidFill>
                  <a:schemeClr val="bg1"/>
                </a:solidFill>
              </a:rPr>
              <a:t>DESARROLLO COGNITIVO EN LA PRIMERA INFANCIA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7393CC-A411-476E-B79D-2658ED2CF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61" y="2086446"/>
            <a:ext cx="5761381" cy="344494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BCE0D76-1B2D-4458-BC9C-28F901709060}"/>
              </a:ext>
            </a:extLst>
          </p:cNvPr>
          <p:cNvSpPr txBox="1">
            <a:spLocks/>
          </p:cNvSpPr>
          <p:nvPr/>
        </p:nvSpPr>
        <p:spPr>
          <a:xfrm>
            <a:off x="1233694" y="5202238"/>
            <a:ext cx="8791575" cy="907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s-BO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D745BC-32D5-4D90-8AE0-FBF7E5D3678B}"/>
              </a:ext>
            </a:extLst>
          </p:cNvPr>
          <p:cNvSpPr txBox="1">
            <a:spLocks/>
          </p:cNvSpPr>
          <p:nvPr/>
        </p:nvSpPr>
        <p:spPr>
          <a:xfrm>
            <a:off x="6375539" y="5870019"/>
            <a:ext cx="4067176" cy="4784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BO" sz="1800" dirty="0">
                <a:solidFill>
                  <a:schemeClr val="bg1"/>
                </a:solidFill>
              </a:rPr>
              <a:t>Presentado por: Lic. ROSSI C. ESPINOZA </a:t>
            </a:r>
          </a:p>
        </p:txBody>
      </p:sp>
      <p:pic>
        <p:nvPicPr>
          <p:cNvPr id="7" name="Picture 3" descr="D:\CIELITO\FABITO\R.B.C\2010\LOGO LUZ PARA EL MUNDO.JPG">
            <a:extLst>
              <a:ext uri="{FF2B5EF4-FFF2-40B4-BE49-F238E27FC236}">
                <a16:creationId xmlns:a16="http://schemas.microsoft.com/office/drawing/2014/main" id="{7F4A9E31-F2EC-4F1F-A062-ED5158FA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2425" y="194017"/>
            <a:ext cx="2285403" cy="720080"/>
          </a:xfrm>
          <a:prstGeom prst="rect">
            <a:avLst/>
          </a:prstGeom>
          <a:noFill/>
        </p:spPr>
      </p:pic>
      <p:pic>
        <p:nvPicPr>
          <p:cNvPr id="8" name="Picture 2" descr="D:\CIELITO\FABITO\R.B.C\2010\LOGO EIFODEC.jpg">
            <a:extLst>
              <a:ext uri="{FF2B5EF4-FFF2-40B4-BE49-F238E27FC236}">
                <a16:creationId xmlns:a16="http://schemas.microsoft.com/office/drawing/2014/main" id="{5E1D9CFE-FA43-4CBF-9007-50366FD3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609" y="89463"/>
            <a:ext cx="1511343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4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5E3CE-9CA6-4E19-900B-90725372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Los seis primeros años de vida del niño</a:t>
            </a: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 </a:t>
            </a:r>
            <a:endParaRPr lang="es-BO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982CF-0FF9-4C1E-8EFF-B6F71783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ffectLst/>
              </a:rPr>
              <a:t>Los niños son un </a:t>
            </a:r>
            <a:r>
              <a:rPr lang="es-MX" dirty="0">
                <a:effectLst/>
                <a:hlinkClick r:id="rId2" tooltip="Desarrollo del bebé mes a mes"/>
              </a:rPr>
              <a:t>maratón espectacular del desarrollo</a:t>
            </a:r>
            <a:r>
              <a:rPr lang="es-MX" dirty="0">
                <a:effectLst/>
              </a:rPr>
              <a:t>, tanto a nivel físico y cognitivo como a nivel psicológico y social.</a:t>
            </a:r>
          </a:p>
          <a:p>
            <a:r>
              <a:rPr lang="es-MX" dirty="0">
                <a:effectLst/>
              </a:rPr>
              <a:t> Los niños aprenden a gran velocidad y desarrollan habilidades motoras, sociales y cognitivas que marcarán su en parte su personalidad futura. </a:t>
            </a:r>
            <a:endParaRPr lang="es-BO" dirty="0"/>
          </a:p>
        </p:txBody>
      </p:sp>
      <p:pic>
        <p:nvPicPr>
          <p:cNvPr id="8194" name="Picture 2" descr="Resultado de imagen para niños 0 a 6 años">
            <a:extLst>
              <a:ext uri="{FF2B5EF4-FFF2-40B4-BE49-F238E27FC236}">
                <a16:creationId xmlns:a16="http://schemas.microsoft.com/office/drawing/2014/main" id="{F3287379-7D84-4E20-8748-D0E5245F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25" y="4306155"/>
            <a:ext cx="3406844" cy="25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4FA95-883C-443C-9454-620AA8CC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74" y="185530"/>
            <a:ext cx="903625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BO" dirty="0">
                <a:solidFill>
                  <a:srgbClr val="FF0000"/>
                </a:solidFill>
              </a:rPr>
              <a:t>Tabla de desarrollo del niño de 0 a 6 años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25E3F0-1731-4ED0-B0A3-81FBC5BEE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4" y="993914"/>
            <a:ext cx="9773478" cy="5565912"/>
          </a:xfrm>
        </p:spPr>
      </p:pic>
    </p:spTree>
    <p:extLst>
      <p:ext uri="{BB962C8B-B14F-4D97-AF65-F5344CB8AC3E}">
        <p14:creationId xmlns:p14="http://schemas.microsoft.com/office/powerpoint/2010/main" val="186692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EAFD-5D2F-403E-B3A5-63CF9C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1499"/>
          </a:xfrm>
        </p:spPr>
        <p:txBody>
          <a:bodyPr/>
          <a:lstStyle/>
          <a:p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           Estimulación cognitiva</a:t>
            </a:r>
            <a:endParaRPr lang="es-BO" dirty="0"/>
          </a:p>
        </p:txBody>
      </p:sp>
      <p:pic>
        <p:nvPicPr>
          <p:cNvPr id="1026" name="Picture 2" descr="Resultado de imagen para imagenes de niños jugando">
            <a:extLst>
              <a:ext uri="{FF2B5EF4-FFF2-40B4-BE49-F238E27FC236}">
                <a16:creationId xmlns:a16="http://schemas.microsoft.com/office/drawing/2014/main" id="{C77C890E-0DA7-4DFB-8835-226FAB1E7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6" y="1347720"/>
            <a:ext cx="5817704" cy="48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5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31705-07D1-43CD-ABE7-95920FCD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23534"/>
          </a:xfrm>
        </p:spPr>
        <p:txBody>
          <a:bodyPr/>
          <a:lstStyle/>
          <a:p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a través del juego</a:t>
            </a:r>
            <a:br>
              <a:rPr lang="es-BO" dirty="0">
                <a:effectLst/>
              </a:rPr>
            </a:b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D1DC5-CCE4-4B5D-9CBD-CB7E6B2C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77009"/>
            <a:ext cx="7499005" cy="4214192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En primer lugar, una forma básica de estimular al niño en su infancia y adolescencia es </a:t>
            </a:r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a través del juego</a:t>
            </a:r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. </a:t>
            </a:r>
          </a:p>
          <a:p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El juego permite al niño aprender y relacionarse con el entorno. </a:t>
            </a:r>
          </a:p>
          <a:p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Los aprendizajes que tienen lugar a través del juego se asimilan de forma más rápida y eficaz poniendo en marcha las capacidades cognitivas que le facilitarán la comprensión de su entorno.</a:t>
            </a:r>
          </a:p>
          <a:p>
            <a:endParaRPr lang="es-BO" dirty="0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EE864A70-3403-4D65-B2E8-BE9D2464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17" y="569844"/>
            <a:ext cx="2915479" cy="29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imagenes de niños jugando">
            <a:extLst>
              <a:ext uri="{FF2B5EF4-FFF2-40B4-BE49-F238E27FC236}">
                <a16:creationId xmlns:a16="http://schemas.microsoft.com/office/drawing/2014/main" id="{34824F07-3240-45ED-9E4A-24D2CADA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19" y="3858649"/>
            <a:ext cx="3525369" cy="24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5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249F2-1004-428F-8CEF-5FBDBF46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a través del deporte</a:t>
            </a:r>
            <a:br>
              <a:rPr lang="es-BO" dirty="0">
                <a:effectLst/>
              </a:rPr>
            </a:b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E0524-15B7-4AF3-9D1D-7C4B54B7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86" y="1533869"/>
            <a:ext cx="9905999" cy="3541714"/>
          </a:xfrm>
        </p:spPr>
        <p:txBody>
          <a:bodyPr>
            <a:normAutofit/>
          </a:bodyPr>
          <a:lstStyle/>
          <a:p>
            <a:r>
              <a:rPr lang="es-BO" b="1" dirty="0">
                <a:effectLst/>
              </a:rPr>
              <a:t>El deporte</a:t>
            </a:r>
            <a:r>
              <a:rPr lang="es-BO" dirty="0">
                <a:effectLst/>
              </a:rPr>
              <a:t>, algo que habitualmente se relaciona con la actividad física, es también fundamental para el desarrollo cognitivo. </a:t>
            </a:r>
          </a:p>
          <a:p>
            <a:r>
              <a:rPr lang="es-BO" dirty="0">
                <a:effectLst/>
              </a:rPr>
              <a:t>Mientras se realiza ejercicio físico se produce la liberación de estrés y ansiedad, repercutiendo en un estado de bienestar.</a:t>
            </a:r>
            <a:endParaRPr lang="es-BO" dirty="0"/>
          </a:p>
        </p:txBody>
      </p:sp>
      <p:pic>
        <p:nvPicPr>
          <p:cNvPr id="4098" name="Picture 2" descr="Resultado de imagen para imagenes de niños jugando">
            <a:extLst>
              <a:ext uri="{FF2B5EF4-FFF2-40B4-BE49-F238E27FC236}">
                <a16:creationId xmlns:a16="http://schemas.microsoft.com/office/drawing/2014/main" id="{CEF611A9-8C73-4C03-B940-CCA07E7D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15" y="3497864"/>
            <a:ext cx="6716574" cy="31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2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B5FC9-7653-42C3-9EBF-EDEC46B6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a través de cuadernos de ejercicios</a:t>
            </a:r>
            <a:endParaRPr lang="es-B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4BF92-57AC-45DF-9D0E-54486828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dirty="0">
                <a:effectLst/>
              </a:rPr>
              <a:t>Los </a:t>
            </a:r>
            <a:r>
              <a:rPr lang="es-BO" dirty="0">
                <a:effectLst/>
                <a:hlinkClick r:id="rId2"/>
              </a:rPr>
              <a:t>cuadernos de estimulación cognitiva</a:t>
            </a:r>
            <a:r>
              <a:rPr lang="es-BO" dirty="0">
                <a:effectLst/>
              </a:rPr>
              <a:t> para niños son utilizados por los educadores para trabajar cada una de las capacidades cognitivas como atención selectiva, memoria de trabajo, o la orientación, entre otras. </a:t>
            </a:r>
            <a:endParaRPr lang="es-BO" dirty="0"/>
          </a:p>
        </p:txBody>
      </p:sp>
      <p:pic>
        <p:nvPicPr>
          <p:cNvPr id="6146" name="Picture 2" descr="Resultado de imagen para IMAGENES DE NIÑOS A TRAVÉS DE CUADERNO DE EJERCICIOS">
            <a:extLst>
              <a:ext uri="{FF2B5EF4-FFF2-40B4-BE49-F238E27FC236}">
                <a16:creationId xmlns:a16="http://schemas.microsoft.com/office/drawing/2014/main" id="{67E3AD55-5C48-46E0-AD40-8C3A8760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63" y="4146163"/>
            <a:ext cx="4310043" cy="22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IMAGENES DE NIÑOS A TRAVÉS DE CUADERNO DE EJERCICIOS">
            <a:extLst>
              <a:ext uri="{FF2B5EF4-FFF2-40B4-BE49-F238E27FC236}">
                <a16:creationId xmlns:a16="http://schemas.microsoft.com/office/drawing/2014/main" id="{32EC51F3-054F-4228-BAAA-62102B1F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06" y="3987137"/>
            <a:ext cx="3592374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6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AA39E-BB75-40D1-948D-48A0DEAC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a través DE ejercicios de </a:t>
            </a:r>
            <a:r>
              <a:rPr lang="es-BO" b="1" dirty="0" err="1">
                <a:solidFill>
                  <a:schemeClr val="bg2">
                    <a:lumMod val="50000"/>
                  </a:schemeClr>
                </a:solidFill>
                <a:effectLst/>
              </a:rPr>
              <a:t>brain</a:t>
            </a:r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s-BO" b="1" dirty="0" err="1">
                <a:solidFill>
                  <a:schemeClr val="bg2">
                    <a:lumMod val="50000"/>
                  </a:schemeClr>
                </a:solidFill>
                <a:effectLst/>
              </a:rPr>
              <a:t>traning</a:t>
            </a:r>
            <a: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  <a:t>-</a:t>
            </a:r>
            <a:br>
              <a:rPr lang="es-BO" b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s-BO" b="1" dirty="0" err="1">
                <a:solidFill>
                  <a:schemeClr val="bg2">
                    <a:lumMod val="50000"/>
                  </a:schemeClr>
                </a:solidFill>
                <a:effectLst/>
              </a:rPr>
              <a:t>neurotecnología</a:t>
            </a:r>
            <a:br>
              <a:rPr lang="es-BO" dirty="0">
                <a:effectLst/>
              </a:rPr>
            </a:b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2A98C-51DD-4905-ABCF-B4341BA6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951" y="1658143"/>
            <a:ext cx="9905999" cy="3541714"/>
          </a:xfrm>
        </p:spPr>
        <p:txBody>
          <a:bodyPr>
            <a:normAutofit/>
          </a:bodyPr>
          <a:lstStyle/>
          <a:p>
            <a:r>
              <a:rPr lang="es-BO" dirty="0">
                <a:effectLst/>
              </a:rPr>
              <a:t>Otra manera de estimular el cerebro y que resulta más entretenido tanto para niños como para adolescentes es el uso de las nuevas tecnologías con los conocidos juegos de “entrenamiento cerebral” (o</a:t>
            </a:r>
            <a:r>
              <a:rPr lang="es-BO" b="1" dirty="0">
                <a:effectLst/>
              </a:rPr>
              <a:t> </a:t>
            </a:r>
            <a:r>
              <a:rPr lang="es-BO" b="1" dirty="0" err="1">
                <a:effectLst/>
              </a:rPr>
              <a:t>brain</a:t>
            </a:r>
            <a:r>
              <a:rPr lang="es-BO" b="1" dirty="0">
                <a:effectLst/>
              </a:rPr>
              <a:t> training</a:t>
            </a:r>
            <a:r>
              <a:rPr lang="es-BO" dirty="0">
                <a:effectLst/>
              </a:rPr>
              <a:t>). Estas aplicaciones para móviles y </a:t>
            </a:r>
            <a:r>
              <a:rPr lang="es-BO" dirty="0" err="1">
                <a:effectLst/>
              </a:rPr>
              <a:t>tablets</a:t>
            </a:r>
            <a:r>
              <a:rPr lang="es-BO" dirty="0">
                <a:effectLst/>
              </a:rPr>
              <a:t>, (juegos como acertijos, laberintos, problemas de lógica, etc.)</a:t>
            </a:r>
            <a:endParaRPr lang="es-BO" dirty="0"/>
          </a:p>
        </p:txBody>
      </p:sp>
      <p:pic>
        <p:nvPicPr>
          <p:cNvPr id="7170" name="Picture 2" descr="Resultado de imagen para IMAGENES DE NIÑOS A TRAVÉS DE EJERCICIOS BRAIN TRAINING">
            <a:extLst>
              <a:ext uri="{FF2B5EF4-FFF2-40B4-BE49-F238E27FC236}">
                <a16:creationId xmlns:a16="http://schemas.microsoft.com/office/drawing/2014/main" id="{20E7F899-E685-44A9-8E64-450B8A90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2" y="3404807"/>
            <a:ext cx="3253307" cy="34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IMAGENES  NEUROTECNOLOGIA">
            <a:extLst>
              <a:ext uri="{FF2B5EF4-FFF2-40B4-BE49-F238E27FC236}">
                <a16:creationId xmlns:a16="http://schemas.microsoft.com/office/drawing/2014/main" id="{BFAAFDD6-00BE-4172-B913-840D5518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14234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NIÑOS JUGANDO CON CELULAR">
            <a:extLst>
              <a:ext uri="{FF2B5EF4-FFF2-40B4-BE49-F238E27FC236}">
                <a16:creationId xmlns:a16="http://schemas.microsoft.com/office/drawing/2014/main" id="{E4F2DF08-6D46-45C0-A1CF-CB36A224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13" y="3920394"/>
            <a:ext cx="3253307" cy="2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8C82E-AD64-4E9E-B29B-73EB91E5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9E1448-4E5C-4236-9E47-5EA5595A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49" y="435738"/>
            <a:ext cx="10366926" cy="5986524"/>
          </a:xfrm>
        </p:spPr>
      </p:pic>
    </p:spTree>
    <p:extLst>
      <p:ext uri="{BB962C8B-B14F-4D97-AF65-F5344CB8AC3E}">
        <p14:creationId xmlns:p14="http://schemas.microsoft.com/office/powerpoint/2010/main" val="107333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2AFC66-7743-41C3-94C7-36EAFF9CB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330" y="592463"/>
            <a:ext cx="9718158" cy="5616951"/>
          </a:xfrm>
        </p:spPr>
      </p:pic>
    </p:spTree>
    <p:extLst>
      <p:ext uri="{BB962C8B-B14F-4D97-AF65-F5344CB8AC3E}">
        <p14:creationId xmlns:p14="http://schemas.microsoft.com/office/powerpoint/2010/main" val="392505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97019-53C8-4E67-9740-26218AB9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B2DA32-0023-47E7-85B8-A0426ECD2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293" y="618518"/>
            <a:ext cx="9314121" cy="5620963"/>
          </a:xfrm>
        </p:spPr>
      </p:pic>
    </p:spTree>
    <p:extLst>
      <p:ext uri="{BB962C8B-B14F-4D97-AF65-F5344CB8AC3E}">
        <p14:creationId xmlns:p14="http://schemas.microsoft.com/office/powerpoint/2010/main" val="30697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8E3CC-5ACB-42E8-BE74-F5F9EF0D3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37217"/>
            <a:ext cx="9905999" cy="3541714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effectLst/>
              </a:rPr>
              <a:t>El desarrollo cognitivo es el proceso por el que una persona va adquiriendo </a:t>
            </a:r>
            <a:r>
              <a:rPr lang="es-MX" b="1" dirty="0">
                <a:solidFill>
                  <a:schemeClr val="bg1"/>
                </a:solidFill>
                <a:effectLst/>
              </a:rPr>
              <a:t>conocimientos sobre lo que le rodea y desarrolla su inteligencia y capacidades</a:t>
            </a:r>
            <a:r>
              <a:rPr lang="es-MX" dirty="0">
                <a:solidFill>
                  <a:schemeClr val="bg1"/>
                </a:solidFill>
                <a:effectLst/>
              </a:rPr>
              <a:t>. Comienza desde el nacimiento y se prolonga durante la infancia y la adolescencia.</a:t>
            </a:r>
          </a:p>
          <a:p>
            <a:endParaRPr lang="es-BO" dirty="0"/>
          </a:p>
          <a:p>
            <a:endParaRPr lang="es-B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343274-D298-40F1-80A1-BA2841E5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6102" r="8499" b="798"/>
          <a:stretch/>
        </p:blipFill>
        <p:spPr bwMode="auto">
          <a:xfrm>
            <a:off x="6308035" y="2971074"/>
            <a:ext cx="3949147" cy="37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74D6D71-5E4D-4FDE-9C54-05BBC6551B4D}"/>
              </a:ext>
            </a:extLst>
          </p:cNvPr>
          <p:cNvSpPr txBox="1">
            <a:spLocks/>
          </p:cNvSpPr>
          <p:nvPr/>
        </p:nvSpPr>
        <p:spPr>
          <a:xfrm>
            <a:off x="1183377" y="123308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BO" dirty="0">
                <a:solidFill>
                  <a:schemeClr val="bg1"/>
                </a:solidFill>
              </a:rPr>
              <a:t>DEFINICION </a:t>
            </a:r>
          </a:p>
        </p:txBody>
      </p:sp>
    </p:spTree>
    <p:extLst>
      <p:ext uri="{BB962C8B-B14F-4D97-AF65-F5344CB8AC3E}">
        <p14:creationId xmlns:p14="http://schemas.microsoft.com/office/powerpoint/2010/main" val="192383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B2C7-6C97-484D-B042-E3A4F1D7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4824C00-2B52-4EB3-8F47-59C0449B0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029" y="618517"/>
            <a:ext cx="9905998" cy="5463305"/>
          </a:xfrm>
        </p:spPr>
      </p:pic>
    </p:spTree>
    <p:extLst>
      <p:ext uri="{BB962C8B-B14F-4D97-AF65-F5344CB8AC3E}">
        <p14:creationId xmlns:p14="http://schemas.microsoft.com/office/powerpoint/2010/main" val="357645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14C10-CFB5-405E-91ED-06A3163B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9952"/>
          </a:xfrm>
        </p:spPr>
        <p:txBody>
          <a:bodyPr/>
          <a:lstStyle/>
          <a:p>
            <a:r>
              <a:rPr lang="es-BO" dirty="0">
                <a:solidFill>
                  <a:schemeClr val="bg1"/>
                </a:solidFill>
              </a:rPr>
              <a:t>BIBLIOGRAFIA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34DF9-5079-4EB9-9770-F6DC741FE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Luis Eduardo </a:t>
            </a:r>
            <a:r>
              <a:rPr lang="es-BO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Perez</a:t>
            </a:r>
            <a:r>
              <a:rPr lang="es-B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Marrugo, </a:t>
            </a:r>
            <a:r>
              <a:rPr lang="es-BO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Mgs</a:t>
            </a:r>
            <a:r>
              <a:rPr lang="es-B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Coordinador de investigación (ESCUELA NORMAL SUPERIOR CARTAGENA DE INDIAS PROYECTO DE INVESTIGACIÓN ESTILO COGNITIVO Y APRENDIZAJE ESCOLAR).</a:t>
            </a:r>
          </a:p>
          <a:p>
            <a:r>
              <a:rPr lang="es-BO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https://www.ecured.cu/Desarrollo_cognitivo_o_cognoscitivo</a:t>
            </a:r>
            <a:endParaRPr lang="es-BO" sz="2000" dirty="0">
              <a:solidFill>
                <a:schemeClr val="bg1"/>
              </a:solidFill>
            </a:endParaRPr>
          </a:p>
          <a:p>
            <a:r>
              <a:rPr lang="es-BO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https://www.monografias.com/trabajos14/piaget-desarr/piaget-desarr.shtml</a:t>
            </a:r>
            <a:endParaRPr lang="es-BO" sz="2000" dirty="0">
              <a:solidFill>
                <a:schemeClr val="bg1"/>
              </a:solidFill>
            </a:endParaRPr>
          </a:p>
          <a:p>
            <a:r>
              <a:rPr lang="es-BO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https://es.wikipedia.org/wiki/Desarrollo_cognitivo</a:t>
            </a:r>
            <a:endParaRPr lang="es-BO" sz="2000" dirty="0">
              <a:solidFill>
                <a:schemeClr val="bg1"/>
              </a:solidFill>
            </a:endParaRPr>
          </a:p>
          <a:p>
            <a:r>
              <a:rPr lang="es-BO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http://www.pedagogia.es/las-etapas-del-desarrollo-cognitivo</a:t>
            </a:r>
            <a:endParaRPr lang="es-B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ED97-1197-4EA0-BBDE-3F08A6F7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sz="5400" dirty="0">
                <a:solidFill>
                  <a:schemeClr val="bg1"/>
                </a:solidFill>
              </a:rPr>
              <a:t>Gracias </a:t>
            </a:r>
          </a:p>
        </p:txBody>
      </p:sp>
      <p:pic>
        <p:nvPicPr>
          <p:cNvPr id="5122" name="Picture 2" descr="Resultado de imagen para imagenes de niños jugando">
            <a:extLst>
              <a:ext uri="{FF2B5EF4-FFF2-40B4-BE49-F238E27FC236}">
                <a16:creationId xmlns:a16="http://schemas.microsoft.com/office/drawing/2014/main" id="{B8467037-CFA0-4DC0-8899-A6CD6506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6216"/>
            <a:ext cx="6211957" cy="51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2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7AFF0-0ADF-442B-833B-82D33407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17774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bg1"/>
                </a:solidFill>
                <a:effectLst/>
              </a:rPr>
              <a:t>Es el proceso evolutivo de transformación que permite al niño ir desarrollando habilidades y destrezas, por medio de adquisición de experiencias y aprendizajes, para su adaptación con su entorno. </a:t>
            </a:r>
            <a:r>
              <a:rPr lang="es-BO" b="1" dirty="0">
                <a:solidFill>
                  <a:schemeClr val="bg1"/>
                </a:solidFill>
                <a:effectLst/>
              </a:rPr>
              <a:t>Implicando procesos:</a:t>
            </a:r>
            <a:endParaRPr lang="es-MX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s-BO" dirty="0"/>
          </a:p>
          <a:p>
            <a:endParaRPr lang="es-BO" dirty="0"/>
          </a:p>
        </p:txBody>
      </p:sp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73835D0A-F1C3-4309-902E-8AB122FEEA76}"/>
              </a:ext>
            </a:extLst>
          </p:cNvPr>
          <p:cNvPicPr/>
          <p:nvPr/>
        </p:nvPicPr>
        <p:blipFill rotWithShape="1">
          <a:blip r:embed="rId2"/>
          <a:srcRect l="57748" b="1082"/>
          <a:stretch/>
        </p:blipFill>
        <p:spPr bwMode="auto">
          <a:xfrm>
            <a:off x="4231759" y="2994686"/>
            <a:ext cx="3742660" cy="3541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26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37EE8EB-EC23-4F25-9177-823E7CD9B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65544"/>
            <a:ext cx="9905999" cy="54256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BO" b="1" u="sng" dirty="0">
                <a:solidFill>
                  <a:schemeClr val="bg1"/>
                </a:solidFill>
              </a:rPr>
              <a:t>PROCESOS COGNITIVOS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BO" b="1" dirty="0">
                <a:solidFill>
                  <a:srgbClr val="0070C0"/>
                </a:solidFill>
                <a:effectLst/>
              </a:rPr>
              <a:t>DISCRIMINACIÓN</a:t>
            </a:r>
            <a:endParaRPr lang="es-BO" sz="1600" dirty="0">
              <a:solidFill>
                <a:schemeClr val="bg1"/>
              </a:solidFill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BO" b="1" dirty="0">
                <a:solidFill>
                  <a:srgbClr val="0070C0"/>
                </a:solidFill>
                <a:effectLst/>
              </a:rPr>
              <a:t>MEMORIA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BO" b="1" dirty="0">
                <a:solidFill>
                  <a:srgbClr val="0070C0"/>
                </a:solidFill>
                <a:effectLst/>
              </a:rPr>
              <a:t>ATENCIÓN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BO" b="1" dirty="0">
                <a:solidFill>
                  <a:srgbClr val="0070C0"/>
                </a:solidFill>
                <a:effectLst/>
              </a:rPr>
              <a:t>IMITACIÓN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BO" b="1" dirty="0">
                <a:solidFill>
                  <a:srgbClr val="0070C0"/>
                </a:solidFill>
                <a:effectLst/>
              </a:rPr>
              <a:t>CONCEPTUALIZACIÓN</a:t>
            </a:r>
          </a:p>
          <a:p>
            <a:pPr>
              <a:buFont typeface="Wingdings" panose="05000000000000000000" pitchFamily="2" charset="2"/>
              <a:buChar char="v"/>
            </a:pPr>
            <a:endParaRPr lang="es-BO" b="1" dirty="0">
              <a:solidFill>
                <a:srgbClr val="0070C0"/>
              </a:solidFill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Se desarrollan a través de los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Los sentidos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(visual, auditivo y cutáneo),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BO" dirty="0">
                <a:solidFill>
                  <a:schemeClr val="bg2">
                    <a:lumMod val="50000"/>
                  </a:schemeClr>
                </a:solidFill>
                <a:effectLst/>
              </a:rPr>
              <a:t>emociones y movimientos.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s-BO" dirty="0">
              <a:solidFill>
                <a:schemeClr val="bg1"/>
              </a:solidFill>
              <a:effectLst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s-BO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34D05A88-8A34-4DC0-AEF0-DB858B0D1962}"/>
              </a:ext>
            </a:extLst>
          </p:cNvPr>
          <p:cNvPicPr/>
          <p:nvPr/>
        </p:nvPicPr>
        <p:blipFill rotWithShape="1">
          <a:blip r:embed="rId2"/>
          <a:srcRect l="23924" t="21540" r="22035" b="4760"/>
          <a:stretch/>
        </p:blipFill>
        <p:spPr bwMode="auto">
          <a:xfrm>
            <a:off x="5791200" y="1625396"/>
            <a:ext cx="5711686" cy="4165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44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AD80A-9B34-40E9-8D08-7EEA7C83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67752"/>
          </a:xfrm>
        </p:spPr>
        <p:txBody>
          <a:bodyPr/>
          <a:lstStyle/>
          <a:p>
            <a:pPr algn="ctr"/>
            <a:r>
              <a:rPr lang="es-BO" dirty="0">
                <a:solidFill>
                  <a:srgbClr val="FFFF00"/>
                </a:solidFill>
                <a:effectLst/>
              </a:rPr>
              <a:t>DISCRIMINACIÓN</a:t>
            </a:r>
            <a:endParaRPr lang="es-BO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9954F7-BF7B-42DC-9FBC-48CCD9C29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6522"/>
            <a:ext cx="9905999" cy="4134679"/>
          </a:xfrm>
        </p:spPr>
        <p:txBody>
          <a:bodyPr>
            <a:normAutofit/>
          </a:bodyPr>
          <a:lstStyle/>
          <a:p>
            <a:pPr lvl="0"/>
            <a:r>
              <a:rPr lang="es-BO" dirty="0">
                <a:solidFill>
                  <a:schemeClr val="bg1"/>
                </a:solidFill>
                <a:effectLst/>
              </a:rPr>
              <a:t>Mecanismo sensorial en el que el receptor distingue entre varios estímulos de una clase o diferente, seleccionando uno y eliminando los demás.</a:t>
            </a:r>
          </a:p>
          <a:p>
            <a:pPr marL="0" lvl="0" indent="0">
              <a:buNone/>
            </a:pPr>
            <a:endParaRPr lang="es-BO" dirty="0">
              <a:solidFill>
                <a:schemeClr val="bg1"/>
              </a:solidFill>
              <a:effectLst/>
            </a:endParaRPr>
          </a:p>
          <a:p>
            <a:pPr marL="0" lvl="0" indent="0">
              <a:buNone/>
            </a:pPr>
            <a:endParaRPr lang="es-BO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CBAA5997-6D27-4B79-A692-B155C9575A13}"/>
              </a:ext>
            </a:extLst>
          </p:cNvPr>
          <p:cNvPicPr/>
          <p:nvPr/>
        </p:nvPicPr>
        <p:blipFill rotWithShape="1">
          <a:blip r:embed="rId2"/>
          <a:srcRect l="32175" t="62597" r="26355" b="2361"/>
          <a:stretch/>
        </p:blipFill>
        <p:spPr bwMode="auto">
          <a:xfrm>
            <a:off x="3616408" y="3004931"/>
            <a:ext cx="5348870" cy="3040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126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744A8-D20D-4DC4-83CE-BA622026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5325648" cy="931986"/>
          </a:xfrm>
        </p:spPr>
        <p:txBody>
          <a:bodyPr/>
          <a:lstStyle/>
          <a:p>
            <a:pPr algn="ctr"/>
            <a:r>
              <a:rPr lang="es-BO" dirty="0">
                <a:solidFill>
                  <a:srgbClr val="FFFF00"/>
                </a:solidFill>
                <a:effectLst/>
              </a:rPr>
              <a:t>MEMORIA</a:t>
            </a:r>
            <a:endParaRPr lang="es-BO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128C0-1EEB-47D7-A7DD-ECCEDB93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88" y="2106424"/>
            <a:ext cx="8867552" cy="3541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Capacidad para evocar información </a:t>
            </a:r>
            <a:r>
              <a:rPr lang="es-BO" b="1" dirty="0">
                <a:solidFill>
                  <a:schemeClr val="bg1"/>
                </a:solidFill>
                <a:effectLst/>
              </a:rPr>
              <a:t>previamente aprendida a través de los sentidos</a:t>
            </a:r>
            <a:r>
              <a:rPr lang="es-BO" dirty="0">
                <a:solidFill>
                  <a:schemeClr val="bg1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Se involucra básicamente las siguientes fases: </a:t>
            </a:r>
          </a:p>
          <a:p>
            <a:pPr mar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-Adquisición de la información: es el primer contacto que se tiene con la información (ver, oír, leer, etc.) (de manera </a:t>
            </a:r>
            <a:r>
              <a:rPr lang="es-BO" b="1" dirty="0">
                <a:solidFill>
                  <a:schemeClr val="bg1"/>
                </a:solidFill>
                <a:effectLst/>
              </a:rPr>
              <a:t>eferente</a:t>
            </a:r>
            <a:r>
              <a:rPr lang="es-BO" dirty="0">
                <a:solidFill>
                  <a:schemeClr val="bg1"/>
                </a:solidFill>
                <a:effectLst/>
              </a:rPr>
              <a:t> entra al cerebro y </a:t>
            </a:r>
            <a:r>
              <a:rPr lang="es-BO" b="1" dirty="0">
                <a:solidFill>
                  <a:schemeClr val="bg1"/>
                </a:solidFill>
                <a:effectLst/>
              </a:rPr>
              <a:t>aferente</a:t>
            </a:r>
            <a:r>
              <a:rPr lang="es-BO" dirty="0">
                <a:solidFill>
                  <a:schemeClr val="bg1"/>
                </a:solidFill>
                <a:effectLst/>
              </a:rPr>
              <a:t> da respuesta)</a:t>
            </a:r>
          </a:p>
          <a:p>
            <a:pPr mar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-Proceso de almacenamiento: se organiza toda la información recibida.</a:t>
            </a:r>
          </a:p>
          <a:p>
            <a:pPr mar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-Proceso de recuperación: es la utilización de la información recibida en el momento necesario.</a:t>
            </a:r>
          </a:p>
          <a:p>
            <a:endParaRPr lang="es-BO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10D59A8-144E-49DD-B840-1B09863F3A7A}"/>
              </a:ext>
            </a:extLst>
          </p:cNvPr>
          <p:cNvPicPr/>
          <p:nvPr/>
        </p:nvPicPr>
        <p:blipFill rotWithShape="1">
          <a:blip r:embed="rId2"/>
          <a:srcRect l="4332" t="1757" r="59371" b="53991"/>
          <a:stretch/>
        </p:blipFill>
        <p:spPr bwMode="auto">
          <a:xfrm>
            <a:off x="8998227" y="261058"/>
            <a:ext cx="3193774" cy="3167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62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95389AAE-752E-4ED2-A0D0-C6FFFD1CD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3" y="361507"/>
            <a:ext cx="9846366" cy="5723553"/>
          </a:xfrm>
        </p:spPr>
      </p:pic>
    </p:spTree>
    <p:extLst>
      <p:ext uri="{BB962C8B-B14F-4D97-AF65-F5344CB8AC3E}">
        <p14:creationId xmlns:p14="http://schemas.microsoft.com/office/powerpoint/2010/main" val="163540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C3261-3C6A-4953-A80A-B976159A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5" y="447160"/>
            <a:ext cx="6899481" cy="1011330"/>
          </a:xfrm>
        </p:spPr>
        <p:txBody>
          <a:bodyPr/>
          <a:lstStyle/>
          <a:p>
            <a:pPr algn="ctr"/>
            <a:r>
              <a:rPr lang="es-BO" dirty="0">
                <a:solidFill>
                  <a:srgbClr val="FFFF00"/>
                </a:solidFill>
                <a:effectLst/>
              </a:rPr>
              <a:t>IMITACIÓN</a:t>
            </a:r>
            <a:endParaRPr lang="es-BO" dirty="0">
              <a:solidFill>
                <a:srgbClr val="FFFF0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284F95-24E6-4ADC-AD86-56FFEF29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58490"/>
            <a:ext cx="9905999" cy="35417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Capacidad para aprender y reproducir las conductas (simples y complejas) realizadas por un modelo. El niño imita todo lo que esta a su alcance. En el juego el niño reproduce o representa las actividades de quienes lo rodean.</a:t>
            </a:r>
          </a:p>
          <a:p>
            <a:pPr marL="0" lvl="0" indent="0">
              <a:buNone/>
            </a:pPr>
            <a:endParaRPr lang="es-BO" dirty="0"/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36E841F6-A2CE-438A-B761-C4BE77D6F66A}"/>
              </a:ext>
            </a:extLst>
          </p:cNvPr>
          <p:cNvPicPr/>
          <p:nvPr/>
        </p:nvPicPr>
        <p:blipFill rotWithShape="1">
          <a:blip r:embed="rId2"/>
          <a:srcRect l="28461" t="49256" r="26571" b="4094"/>
          <a:stretch/>
        </p:blipFill>
        <p:spPr bwMode="auto">
          <a:xfrm>
            <a:off x="876488" y="3229347"/>
            <a:ext cx="4500813" cy="2390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F80C7C16-A3B4-44C8-B2B7-D9252C428609}"/>
              </a:ext>
            </a:extLst>
          </p:cNvPr>
          <p:cNvSpPr txBox="1">
            <a:spLocks/>
          </p:cNvSpPr>
          <p:nvPr/>
        </p:nvSpPr>
        <p:spPr>
          <a:xfrm>
            <a:off x="5854499" y="3595412"/>
            <a:ext cx="2507623" cy="32403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MX" b="1" dirty="0">
                <a:solidFill>
                  <a:srgbClr val="C00000"/>
                </a:solidFill>
              </a:rPr>
              <a:t>SIMPLES O BASICOS</a:t>
            </a:r>
            <a:endParaRPr lang="es-MX" b="1" dirty="0">
              <a:solidFill>
                <a:srgbClr val="002060"/>
              </a:solidFill>
            </a:endParaRPr>
          </a:p>
          <a:p>
            <a:endParaRPr lang="es-MX" b="1" dirty="0">
              <a:solidFill>
                <a:srgbClr val="002060"/>
              </a:solidFill>
            </a:endParaRPr>
          </a:p>
          <a:p>
            <a:r>
              <a:rPr lang="es-MX" b="1" dirty="0">
                <a:solidFill>
                  <a:srgbClr val="002060"/>
                </a:solidFill>
              </a:rPr>
              <a:t>Percepción</a:t>
            </a:r>
          </a:p>
          <a:p>
            <a:r>
              <a:rPr lang="es-MX" b="1" dirty="0">
                <a:solidFill>
                  <a:srgbClr val="002060"/>
                </a:solidFill>
              </a:rPr>
              <a:t>Estereognosia-</a:t>
            </a:r>
            <a:r>
              <a:rPr lang="es-MX" b="1" dirty="0" err="1">
                <a:solidFill>
                  <a:srgbClr val="002060"/>
                </a:solidFill>
              </a:rPr>
              <a:t>palpacion</a:t>
            </a:r>
            <a:endParaRPr lang="es-MX" b="1" dirty="0">
              <a:solidFill>
                <a:srgbClr val="002060"/>
              </a:solidFill>
            </a:endParaRPr>
          </a:p>
          <a:p>
            <a:r>
              <a:rPr lang="es-MX" b="1" dirty="0">
                <a:solidFill>
                  <a:srgbClr val="002060"/>
                </a:solidFill>
              </a:rPr>
              <a:t>Memoria</a:t>
            </a:r>
          </a:p>
          <a:p>
            <a:r>
              <a:rPr lang="es-MX" b="1" dirty="0">
                <a:solidFill>
                  <a:srgbClr val="002060"/>
                </a:solidFill>
              </a:rPr>
              <a:t>Atención</a:t>
            </a:r>
          </a:p>
          <a:p>
            <a:r>
              <a:rPr lang="es-MX" b="1" dirty="0">
                <a:solidFill>
                  <a:srgbClr val="002060"/>
                </a:solidFill>
              </a:rPr>
              <a:t>Conceptualización</a:t>
            </a: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A95D940C-DCAA-4BEB-9E7B-129ECA807198}"/>
              </a:ext>
            </a:extLst>
          </p:cNvPr>
          <p:cNvSpPr txBox="1">
            <a:spLocks/>
          </p:cNvSpPr>
          <p:nvPr/>
        </p:nvSpPr>
        <p:spPr>
          <a:xfrm>
            <a:off x="8446806" y="3552342"/>
            <a:ext cx="2234446" cy="324036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MX" b="1">
                <a:solidFill>
                  <a:srgbClr val="002060"/>
                </a:solidFill>
              </a:rPr>
              <a:t>COMPLEJOS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s-MX" b="1">
              <a:solidFill>
                <a:srgbClr val="002060"/>
              </a:solidFill>
            </a:endParaRPr>
          </a:p>
          <a:p>
            <a:r>
              <a:rPr lang="es-MX" b="1">
                <a:solidFill>
                  <a:srgbClr val="002060"/>
                </a:solidFill>
              </a:rPr>
              <a:t>Razonamiento</a:t>
            </a:r>
          </a:p>
          <a:p>
            <a:r>
              <a:rPr lang="es-MX" b="1">
                <a:solidFill>
                  <a:srgbClr val="002060"/>
                </a:solidFill>
              </a:rPr>
              <a:t>Comprensión</a:t>
            </a:r>
          </a:p>
          <a:p>
            <a:r>
              <a:rPr lang="es-MX" b="1">
                <a:solidFill>
                  <a:srgbClr val="002060"/>
                </a:solidFill>
              </a:rPr>
              <a:t>Concentración</a:t>
            </a:r>
          </a:p>
          <a:p>
            <a:r>
              <a:rPr lang="es-MX" b="1">
                <a:solidFill>
                  <a:srgbClr val="002060"/>
                </a:solidFill>
              </a:rPr>
              <a:t>Categorización</a:t>
            </a:r>
          </a:p>
          <a:p>
            <a:r>
              <a:rPr lang="es-MX" b="1">
                <a:solidFill>
                  <a:srgbClr val="002060"/>
                </a:solidFill>
              </a:rPr>
              <a:t>Imaginación</a:t>
            </a:r>
          </a:p>
          <a:p>
            <a:pPr>
              <a:buFont typeface="Arial" panose="020B0604020202020204" pitchFamily="34" charset="0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628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7245-3A06-41FD-8EA5-268B9489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>
                <a:solidFill>
                  <a:schemeClr val="bg1"/>
                </a:solidFill>
                <a:effectLst/>
              </a:rPr>
              <a:t>CONCEPTUALIZACIÓN</a:t>
            </a:r>
            <a:endParaRPr lang="es-B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62F0C9A-AD69-48A3-802E-16ACE08F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BO" dirty="0">
                <a:solidFill>
                  <a:schemeClr val="bg1"/>
                </a:solidFill>
                <a:effectLst/>
              </a:rPr>
              <a:t>Es el proceso por el cual el niño identifica y selecciona en un conjunto de objetos, con el fin de buscar sus principales propiedades esenciales que le permiten identificarlo como clase y diferenciarlos de otros objetos.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  <a:effectLst/>
            </a:endParaRPr>
          </a:p>
          <a:p>
            <a:endParaRPr lang="es-BO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B5195E5C-CE4A-45B9-834E-C6E5BF818278}"/>
              </a:ext>
            </a:extLst>
          </p:cNvPr>
          <p:cNvPicPr/>
          <p:nvPr/>
        </p:nvPicPr>
        <p:blipFill rotWithShape="1">
          <a:blip r:embed="rId2"/>
          <a:srcRect l="37554" t="75529" r="32969"/>
          <a:stretch/>
        </p:blipFill>
        <p:spPr bwMode="auto">
          <a:xfrm>
            <a:off x="4161184" y="3790122"/>
            <a:ext cx="4996068" cy="2941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551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472</TotalTime>
  <Words>699</Words>
  <Application>Microsoft Office PowerPoint</Application>
  <PresentationFormat>Panorámica</PresentationFormat>
  <Paragraphs>65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Tw Cen MT</vt:lpstr>
      <vt:lpstr>Wingdings</vt:lpstr>
      <vt:lpstr>Circuito</vt:lpstr>
      <vt:lpstr>DESARROLLO COGNITIVO EN LA PRIMERA INFANCIA</vt:lpstr>
      <vt:lpstr>Presentación de PowerPoint</vt:lpstr>
      <vt:lpstr>Presentación de PowerPoint</vt:lpstr>
      <vt:lpstr>Presentación de PowerPoint</vt:lpstr>
      <vt:lpstr>DISCRIMINACIÓN</vt:lpstr>
      <vt:lpstr>MEMORIA</vt:lpstr>
      <vt:lpstr>Presentación de PowerPoint</vt:lpstr>
      <vt:lpstr>IMITACIÓN</vt:lpstr>
      <vt:lpstr>CONCEPTUALIZACIÓN</vt:lpstr>
      <vt:lpstr>Los seis primeros años de vida del niño </vt:lpstr>
      <vt:lpstr>Tabla de desarrollo del niño de 0 a 6 años </vt:lpstr>
      <vt:lpstr>           Estimulación cognitiva</vt:lpstr>
      <vt:lpstr>a través del juego </vt:lpstr>
      <vt:lpstr>a través del deporte </vt:lpstr>
      <vt:lpstr>a través de cuadernos de ejercicios</vt:lpstr>
      <vt:lpstr>a través DE ejercicios de brain traning- neurotecnología </vt:lpstr>
      <vt:lpstr>Presentación de PowerPoint</vt:lpstr>
      <vt:lpstr>Presentación de PowerPoint</vt:lpstr>
      <vt:lpstr>Presentación de PowerPoint</vt:lpstr>
      <vt:lpstr>Presentación de PowerPoint</vt:lpstr>
      <vt:lpstr>BIBLIOGRAFIA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COGNITIVO EN LA PRIMERA INFANCIA</dc:title>
  <dc:creator>Rossi</dc:creator>
  <cp:lastModifiedBy>Administrador</cp:lastModifiedBy>
  <cp:revision>35</cp:revision>
  <dcterms:created xsi:type="dcterms:W3CDTF">2019-12-18T01:26:11Z</dcterms:created>
  <dcterms:modified xsi:type="dcterms:W3CDTF">2020-02-18T02:07:44Z</dcterms:modified>
</cp:coreProperties>
</file>