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57" r:id="rId9"/>
    <p:sldId id="258" r:id="rId10"/>
    <p:sldId id="260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4" r:id="rId2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5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DC0D2-9AAE-4EF7-9DCD-3BB07EF0F1A6}" type="doc">
      <dgm:prSet loTypeId="urn:microsoft.com/office/officeart/2005/8/layout/radial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_tradnl"/>
        </a:p>
      </dgm:t>
    </dgm:pt>
    <dgm:pt modelId="{58D91577-1243-4220-AB4A-4A16DF733B37}">
      <dgm:prSet custT="1"/>
      <dgm:spPr/>
      <dgm:t>
        <a:bodyPr/>
        <a:lstStyle/>
        <a:p>
          <a:pPr algn="ctr" rtl="0"/>
          <a:r>
            <a:rPr lang="es-ES_tradnl" sz="2000" dirty="0" err="1" smtClean="0"/>
            <a:t>Ininterrupcion</a:t>
          </a:r>
          <a:r>
            <a:rPr lang="es-ES_tradnl" sz="2000" dirty="0" smtClean="0"/>
            <a:t> </a:t>
          </a:r>
          <a:r>
            <a:rPr lang="es-ES_tradnl" sz="2200" dirty="0" smtClean="0"/>
            <a:t> de esfuerzo </a:t>
          </a:r>
          <a:endParaRPr lang="es-ES_tradnl" sz="2200" dirty="0"/>
        </a:p>
      </dgm:t>
    </dgm:pt>
    <dgm:pt modelId="{9EF3ECCD-838B-47D0-A0E6-4BC832D5A8C1}" type="parTrans" cxnId="{CA21C15F-B26F-4318-A350-36C8144BA69F}">
      <dgm:prSet/>
      <dgm:spPr/>
      <dgm:t>
        <a:bodyPr/>
        <a:lstStyle/>
        <a:p>
          <a:endParaRPr lang="es-ES_tradnl"/>
        </a:p>
      </dgm:t>
    </dgm:pt>
    <dgm:pt modelId="{0D148398-3850-4097-BBE4-9607D36E1659}" type="sibTrans" cxnId="{CA21C15F-B26F-4318-A350-36C8144BA69F}">
      <dgm:prSet/>
      <dgm:spPr/>
      <dgm:t>
        <a:bodyPr/>
        <a:lstStyle/>
        <a:p>
          <a:endParaRPr lang="es-ES_tradnl"/>
        </a:p>
      </dgm:t>
    </dgm:pt>
    <dgm:pt modelId="{4D89721A-E210-467E-A0A9-4316D98415C5}">
      <dgm:prSet/>
      <dgm:spPr/>
      <dgm:t>
        <a:bodyPr/>
        <a:lstStyle/>
        <a:p>
          <a:pPr rtl="0"/>
          <a:r>
            <a:rPr lang="es-ES_tradnl" dirty="0" smtClean="0"/>
            <a:t>Periodo prolongado</a:t>
          </a:r>
          <a:endParaRPr lang="es-ES_tradnl" dirty="0"/>
        </a:p>
      </dgm:t>
    </dgm:pt>
    <dgm:pt modelId="{E58EF727-4125-489C-B06D-686B02A40FE1}" type="parTrans" cxnId="{F4BFC3C7-672C-471C-B333-9C4E9936F181}">
      <dgm:prSet/>
      <dgm:spPr/>
      <dgm:t>
        <a:bodyPr/>
        <a:lstStyle/>
        <a:p>
          <a:endParaRPr lang="es-ES_tradnl"/>
        </a:p>
      </dgm:t>
    </dgm:pt>
    <dgm:pt modelId="{91B7F2FB-79D2-4E85-A3B0-27665EA83E72}" type="sibTrans" cxnId="{F4BFC3C7-672C-471C-B333-9C4E9936F181}">
      <dgm:prSet/>
      <dgm:spPr/>
      <dgm:t>
        <a:bodyPr/>
        <a:lstStyle/>
        <a:p>
          <a:endParaRPr lang="es-ES_tradnl"/>
        </a:p>
      </dgm:t>
    </dgm:pt>
    <dgm:pt modelId="{3C8E2B59-D612-45E0-9AEE-6BB72239AA7B}" type="pres">
      <dgm:prSet presAssocID="{46BDC0D2-9AAE-4EF7-9DCD-3BB07EF0F1A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6FA26A1-0BA3-43C9-9D6A-B0C67E7FC4CB}" type="pres">
      <dgm:prSet presAssocID="{46BDC0D2-9AAE-4EF7-9DCD-3BB07EF0F1A6}" presName="cycle" presStyleCnt="0"/>
      <dgm:spPr/>
    </dgm:pt>
    <dgm:pt modelId="{BF38D714-E0BA-4C48-AC79-E2790ACCDC66}" type="pres">
      <dgm:prSet presAssocID="{46BDC0D2-9AAE-4EF7-9DCD-3BB07EF0F1A6}" presName="centerShape" presStyleCnt="0"/>
      <dgm:spPr/>
    </dgm:pt>
    <dgm:pt modelId="{C87B2CBA-F518-40CB-8606-0E12646DA794}" type="pres">
      <dgm:prSet presAssocID="{46BDC0D2-9AAE-4EF7-9DCD-3BB07EF0F1A6}" presName="connSite" presStyleLbl="node1" presStyleIdx="0" presStyleCnt="3"/>
      <dgm:spPr/>
    </dgm:pt>
    <dgm:pt modelId="{B9C4B18C-4FF1-4A48-A648-62C1D709A1CE}" type="pres">
      <dgm:prSet presAssocID="{46BDC0D2-9AAE-4EF7-9DCD-3BB07EF0F1A6}" presName="visible" presStyleLbl="node1" presStyleIdx="0" presStyleCnt="3" custAng="17889767" custScaleX="105112" custScaleY="791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0B01FDAC-C49E-4545-80C3-B9754844CDBE}" type="pres">
      <dgm:prSet presAssocID="{9EF3ECCD-838B-47D0-A0E6-4BC832D5A8C1}" presName="Name25" presStyleLbl="parChTrans1D1" presStyleIdx="0" presStyleCnt="2"/>
      <dgm:spPr/>
      <dgm:t>
        <a:bodyPr/>
        <a:lstStyle/>
        <a:p>
          <a:endParaRPr lang="es-ES_tradnl"/>
        </a:p>
      </dgm:t>
    </dgm:pt>
    <dgm:pt modelId="{9A02040A-2F95-472A-81CB-4CA38A0B862A}" type="pres">
      <dgm:prSet presAssocID="{58D91577-1243-4220-AB4A-4A16DF733B37}" presName="node" presStyleCnt="0"/>
      <dgm:spPr/>
    </dgm:pt>
    <dgm:pt modelId="{A42E9884-6660-4AD3-8293-162432527C12}" type="pres">
      <dgm:prSet presAssocID="{58D91577-1243-4220-AB4A-4A16DF733B37}" presName="parentNode" presStyleLbl="node1" presStyleIdx="1" presStyleCnt="3" custScaleX="119987" custScaleY="111893" custLinFactNeighborX="84582" custLinFactNeighborY="3167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308F297-21E3-4C33-9D1D-0C2715318A40}" type="pres">
      <dgm:prSet presAssocID="{58D91577-1243-4220-AB4A-4A16DF733B37}" presName="childNode" presStyleLbl="revTx" presStyleIdx="0" presStyleCnt="0">
        <dgm:presLayoutVars>
          <dgm:bulletEnabled val="1"/>
        </dgm:presLayoutVars>
      </dgm:prSet>
      <dgm:spPr/>
    </dgm:pt>
    <dgm:pt modelId="{F2917ABA-3964-4439-B193-13FE2D49A463}" type="pres">
      <dgm:prSet presAssocID="{E58EF727-4125-489C-B06D-686B02A40FE1}" presName="Name25" presStyleLbl="parChTrans1D1" presStyleIdx="1" presStyleCnt="2"/>
      <dgm:spPr/>
      <dgm:t>
        <a:bodyPr/>
        <a:lstStyle/>
        <a:p>
          <a:endParaRPr lang="es-ES_tradnl"/>
        </a:p>
      </dgm:t>
    </dgm:pt>
    <dgm:pt modelId="{6CA4930A-0C8F-4B11-8621-58F694A71871}" type="pres">
      <dgm:prSet presAssocID="{4D89721A-E210-467E-A0A9-4316D98415C5}" presName="node" presStyleCnt="0"/>
      <dgm:spPr/>
    </dgm:pt>
    <dgm:pt modelId="{07BE3F64-5F1C-443A-8B63-F11498D808C8}" type="pres">
      <dgm:prSet presAssocID="{4D89721A-E210-467E-A0A9-4316D98415C5}" presName="parentNode" presStyleLbl="node1" presStyleIdx="2" presStyleCnt="3" custScaleX="113081" custLinFactNeighborX="75419" custLinFactNeighborY="-542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E3D012-AA16-4049-A945-71A980ABE854}" type="pres">
      <dgm:prSet presAssocID="{4D89721A-E210-467E-A0A9-4316D98415C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4BFC3C7-672C-471C-B333-9C4E9936F181}" srcId="{46BDC0D2-9AAE-4EF7-9DCD-3BB07EF0F1A6}" destId="{4D89721A-E210-467E-A0A9-4316D98415C5}" srcOrd="1" destOrd="0" parTransId="{E58EF727-4125-489C-B06D-686B02A40FE1}" sibTransId="{91B7F2FB-79D2-4E85-A3B0-27665EA83E72}"/>
    <dgm:cxn modelId="{F3D40046-79B8-4F47-A269-1033C384A787}" type="presOf" srcId="{58D91577-1243-4220-AB4A-4A16DF733B37}" destId="{A42E9884-6660-4AD3-8293-162432527C12}" srcOrd="0" destOrd="0" presId="urn:microsoft.com/office/officeart/2005/8/layout/radial2"/>
    <dgm:cxn modelId="{F069087D-5027-4F63-99EE-07807CFEC5D2}" type="presOf" srcId="{E58EF727-4125-489C-B06D-686B02A40FE1}" destId="{F2917ABA-3964-4439-B193-13FE2D49A463}" srcOrd="0" destOrd="0" presId="urn:microsoft.com/office/officeart/2005/8/layout/radial2"/>
    <dgm:cxn modelId="{CBE5E917-891D-4C62-AAAB-FA1A5F400896}" type="presOf" srcId="{4D89721A-E210-467E-A0A9-4316D98415C5}" destId="{07BE3F64-5F1C-443A-8B63-F11498D808C8}" srcOrd="0" destOrd="0" presId="urn:microsoft.com/office/officeart/2005/8/layout/radial2"/>
    <dgm:cxn modelId="{CA21C15F-B26F-4318-A350-36C8144BA69F}" srcId="{46BDC0D2-9AAE-4EF7-9DCD-3BB07EF0F1A6}" destId="{58D91577-1243-4220-AB4A-4A16DF733B37}" srcOrd="0" destOrd="0" parTransId="{9EF3ECCD-838B-47D0-A0E6-4BC832D5A8C1}" sibTransId="{0D148398-3850-4097-BBE4-9607D36E1659}"/>
    <dgm:cxn modelId="{1A68C596-FAE6-41AC-8714-E42C1FE662A8}" type="presOf" srcId="{9EF3ECCD-838B-47D0-A0E6-4BC832D5A8C1}" destId="{0B01FDAC-C49E-4545-80C3-B9754844CDBE}" srcOrd="0" destOrd="0" presId="urn:microsoft.com/office/officeart/2005/8/layout/radial2"/>
    <dgm:cxn modelId="{DB0CB34E-A46C-4777-B303-D0F627268996}" type="presOf" srcId="{46BDC0D2-9AAE-4EF7-9DCD-3BB07EF0F1A6}" destId="{3C8E2B59-D612-45E0-9AEE-6BB72239AA7B}" srcOrd="0" destOrd="0" presId="urn:microsoft.com/office/officeart/2005/8/layout/radial2"/>
    <dgm:cxn modelId="{538D71C0-6AB1-41EF-9873-F9F3A7BB14A0}" type="presParOf" srcId="{3C8E2B59-D612-45E0-9AEE-6BB72239AA7B}" destId="{C6FA26A1-0BA3-43C9-9D6A-B0C67E7FC4CB}" srcOrd="0" destOrd="0" presId="urn:microsoft.com/office/officeart/2005/8/layout/radial2"/>
    <dgm:cxn modelId="{F8646046-6697-424D-AA0F-54B3D22EEB3E}" type="presParOf" srcId="{C6FA26A1-0BA3-43C9-9D6A-B0C67E7FC4CB}" destId="{BF38D714-E0BA-4C48-AC79-E2790ACCDC66}" srcOrd="0" destOrd="0" presId="urn:microsoft.com/office/officeart/2005/8/layout/radial2"/>
    <dgm:cxn modelId="{70F226E3-0D1F-4693-A9E3-D2EEABB0479A}" type="presParOf" srcId="{BF38D714-E0BA-4C48-AC79-E2790ACCDC66}" destId="{C87B2CBA-F518-40CB-8606-0E12646DA794}" srcOrd="0" destOrd="0" presId="urn:microsoft.com/office/officeart/2005/8/layout/radial2"/>
    <dgm:cxn modelId="{1F878A79-5787-4D75-9DA5-D686BF2C826B}" type="presParOf" srcId="{BF38D714-E0BA-4C48-AC79-E2790ACCDC66}" destId="{B9C4B18C-4FF1-4A48-A648-62C1D709A1CE}" srcOrd="1" destOrd="0" presId="urn:microsoft.com/office/officeart/2005/8/layout/radial2"/>
    <dgm:cxn modelId="{2F5CFFF8-C1A9-4B95-A695-68C04F9E4B47}" type="presParOf" srcId="{C6FA26A1-0BA3-43C9-9D6A-B0C67E7FC4CB}" destId="{0B01FDAC-C49E-4545-80C3-B9754844CDBE}" srcOrd="1" destOrd="0" presId="urn:microsoft.com/office/officeart/2005/8/layout/radial2"/>
    <dgm:cxn modelId="{C08517F4-B957-4AFD-91AB-B18B53B8CE9F}" type="presParOf" srcId="{C6FA26A1-0BA3-43C9-9D6A-B0C67E7FC4CB}" destId="{9A02040A-2F95-472A-81CB-4CA38A0B862A}" srcOrd="2" destOrd="0" presId="urn:microsoft.com/office/officeart/2005/8/layout/radial2"/>
    <dgm:cxn modelId="{0E27DFDB-2338-4249-BE82-1DD8326CEA71}" type="presParOf" srcId="{9A02040A-2F95-472A-81CB-4CA38A0B862A}" destId="{A42E9884-6660-4AD3-8293-162432527C12}" srcOrd="0" destOrd="0" presId="urn:microsoft.com/office/officeart/2005/8/layout/radial2"/>
    <dgm:cxn modelId="{674FE33A-4D37-4405-9561-B3353AC839AA}" type="presParOf" srcId="{9A02040A-2F95-472A-81CB-4CA38A0B862A}" destId="{A308F297-21E3-4C33-9D1D-0C2715318A40}" srcOrd="1" destOrd="0" presId="urn:microsoft.com/office/officeart/2005/8/layout/radial2"/>
    <dgm:cxn modelId="{55D4941F-1223-473B-9B87-0969A99AC752}" type="presParOf" srcId="{C6FA26A1-0BA3-43C9-9D6A-B0C67E7FC4CB}" destId="{F2917ABA-3964-4439-B193-13FE2D49A463}" srcOrd="3" destOrd="0" presId="urn:microsoft.com/office/officeart/2005/8/layout/radial2"/>
    <dgm:cxn modelId="{622C0E7D-1F3C-4292-89AD-1FAD257745E7}" type="presParOf" srcId="{C6FA26A1-0BA3-43C9-9D6A-B0C67E7FC4CB}" destId="{6CA4930A-0C8F-4B11-8621-58F694A71871}" srcOrd="4" destOrd="0" presId="urn:microsoft.com/office/officeart/2005/8/layout/radial2"/>
    <dgm:cxn modelId="{B21EAD37-D9F6-426E-9107-E0C440479490}" type="presParOf" srcId="{6CA4930A-0C8F-4B11-8621-58F694A71871}" destId="{07BE3F64-5F1C-443A-8B63-F11498D808C8}" srcOrd="0" destOrd="0" presId="urn:microsoft.com/office/officeart/2005/8/layout/radial2"/>
    <dgm:cxn modelId="{B1B63A54-2B06-400C-8C45-EC5676DF7CC8}" type="presParOf" srcId="{6CA4930A-0C8F-4B11-8621-58F694A71871}" destId="{91E3D012-AA16-4049-A945-71A980ABE854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B72C6-9F2C-4345-8597-928982F4F50E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ADDA-47AF-46EB-837C-F02F2CEE92B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ADDA-47AF-46EB-837C-F02F2CEE92BF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ADDA-47AF-46EB-837C-F02F2CEE92BF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6B24DC-6634-4A16-BB7E-AB1D92EF5764}" type="datetimeFigureOut">
              <a:rPr lang="es-ES_tradnl" smtClean="0"/>
              <a:pPr/>
              <a:t>04/07/2012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554787-DF9F-4A45-849F-A69D8C1A2FF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o/imgres?imgurl=http://2.bp.blogspot.com/_YRiNjd8qcxk/TSOrXBUQP_I/AAAAAAAAAEI/Kea3uAJQxmc/s1600/entrenamiento-en-casa-mh92.jpg&amp;imgrefurl=http://afi3006.blogspot.com/2011/01/la-carga-de-entrenamiento-concepto-y.html&amp;usg=__yc-wnhRx5VeFFOMiwOuQPRK-PkA=&amp;h=300&amp;w=400&amp;sz=30&amp;hl=es&amp;start=2&amp;zoom=1&amp;tbnid=0HSG2giD2guFJM:&amp;tbnh=93&amp;tbnw=124&amp;ei=ulQpT7DHLdLzggeR1-GBBQ&amp;prev=/search?q=carga+de+entrenamiento&amp;hl=es&amp;sa=X&amp;gbv=2&amp;tbm=isch&amp;prmd=ivns&amp;itbs=1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bo/imgres?imgurl=http://www.trainermed.com/news_2002/chica_sentadilla.jpg&amp;imgrefurl=http://www.trainermed.com/news_2002/z207_la_carga_de_entrenamiento.htm&amp;usg=__kJT8LDXzoNi7P4OT3dRuox81o0M=&amp;h=267&amp;w=200&amp;sz=15&amp;hl=es&amp;start=5&amp;zoom=1&amp;tbnid=fna4pztIKt_WRM:&amp;tbnh=113&amp;tbnw=85&amp;ei=ulQpT7DHLdLzggeR1-GBBQ&amp;prev=/search?q=carga+de+entrenamiento&amp;hl=es&amp;sa=X&amp;gbv=2&amp;tbm=isch&amp;prmd=ivns&amp;itbs=1" TargetMode="Externa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bo/imgres?imgurl=http://4.bp.blogspot.com/_Zg9i6i67hAA/TOVzQD0-GvI/AAAAAAAAAEA/cxYeHS5kKtk/s640/arritmias01.jpg&amp;imgrefurl=http://robertocarlosag.blogspot.com/2010/11/transtornos-del-ritmo-cardiaco.html&amp;usg=__sh72LLRA6zSrVIhFl7W001ZcFmE=&amp;h=420&amp;w=400&amp;sz=24&amp;hl=es&amp;start=8&amp;zoom=1&amp;tbnid=ujQm4lZupgZtvM:&amp;tbnh=125&amp;tbnw=119&amp;ei=cFYpT4LgF8_egQeSqNDmBA&amp;prev=/search?q=ritmo+cardiaco&amp;hl=es&amp;sa=X&amp;gbv=2&amp;tbm=isch&amp;prmd=ivns&amp;itbs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o/imgres?imgurl=http://horizonteproyectohombremarbella.org/wp-content/uploads/2011/09/Descanso-y-estiramientos-300x225.jpg&amp;imgrefurl=http://horizonteproyectohombremarbella.org/el-unicaja-ya-es-campeon-en-generosidad/&amp;usg=__zL2eOVlfVP5sQqE76J8Xg37OXf8=&amp;h=225&amp;w=300&amp;sz=23&amp;hl=es&amp;start=13&amp;zoom=1&amp;tbnid=a3sLXPd1j8cZlM:&amp;tbnh=87&amp;tbnw=116&amp;ei=n1UpT9XUGsiBgAeOmrCTBQ&amp;prev=/search?q=descanso+con+estiramiento&amp;hl=es&amp;sa=X&amp;gbv=2&amp;tbm=isch&amp;prmd=ivns&amp;itbs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5184648"/>
            <a:ext cx="8077200" cy="1673352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Profesor. Franklin Moruchi Ovando</a:t>
            </a:r>
            <a:endParaRPr lang="es-ES_tradnl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077200" cy="1499616"/>
          </a:xfrm>
        </p:spPr>
        <p:txBody>
          <a:bodyPr>
            <a:noAutofit/>
          </a:bodyPr>
          <a:lstStyle/>
          <a:p>
            <a:pPr algn="ctr"/>
            <a:r>
              <a:rPr lang="es-ES_tradnl" sz="4000" dirty="0" smtClean="0"/>
              <a:t>SISTEMAS Y MÉTODOS DE ENTRENAMIENTO</a:t>
            </a:r>
            <a:endParaRPr lang="es-ES_tradnl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9920348">
            <a:off x="526900" y="2215291"/>
            <a:ext cx="8229600" cy="1252728"/>
          </a:xfrm>
        </p:spPr>
        <p:txBody>
          <a:bodyPr>
            <a:noAutofit/>
          </a:bodyPr>
          <a:lstStyle/>
          <a:p>
            <a:r>
              <a:rPr lang="es-ES_tradnl" sz="7200" dirty="0" smtClean="0">
                <a:solidFill>
                  <a:srgbClr val="0070C0"/>
                </a:solidFill>
              </a:rPr>
              <a:t>Tipos De Métodos De Entrenamiento</a:t>
            </a:r>
            <a:endParaRPr lang="es-ES_tradnl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Continuo 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498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Discontinuo  o Fraccionado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Alteración entre la cargas “estímulos” y pausas “recuperación” </a:t>
            </a:r>
            <a:endParaRPr lang="es-ES_tradnl" dirty="0"/>
          </a:p>
        </p:txBody>
      </p:sp>
      <p:pic>
        <p:nvPicPr>
          <p:cNvPr id="1030" name="Picture 6" descr="J:\Descargas\índice.jpeg 5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Intervalico</a:t>
            </a:r>
            <a:r>
              <a:rPr lang="es-ES_tradnl" dirty="0" smtClean="0"/>
              <a:t>  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caracteriza por una considerable cantidad de repeticiones alternadas de periodos cortos  de recuperación </a:t>
            </a:r>
            <a:endParaRPr lang="es-ES_tradnl" dirty="0"/>
          </a:p>
        </p:txBody>
      </p:sp>
      <p:pic>
        <p:nvPicPr>
          <p:cNvPr id="4" name="Picture 4" descr="J:\Descargas\legw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14752"/>
            <a:ext cx="4071966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Método de repeticiones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Su caracteriza por repeticiones  largas  o cortas, pero con  intensidad  alta</a:t>
            </a:r>
            <a:endParaRPr lang="es-ES_tradnl" dirty="0"/>
          </a:p>
        </p:txBody>
      </p:sp>
      <p:pic>
        <p:nvPicPr>
          <p:cNvPr id="4" name="Picture 5" descr="J:\Descargas\índice.jpeg000.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00372"/>
            <a:ext cx="3786214" cy="35683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Componentes del entrenamiento físico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i="1" dirty="0" smtClean="0"/>
              <a:t>Volumen 		</a:t>
            </a:r>
            <a:r>
              <a:rPr lang="es-ES_tradnl" dirty="0" smtClean="0"/>
              <a:t>Es la magnitud externa  de carga, medida cuantitativa de la carga</a:t>
            </a:r>
          </a:p>
          <a:p>
            <a:pPr algn="ctr">
              <a:buNone/>
            </a:pPr>
            <a:r>
              <a:rPr lang="es-ES_tradnl" b="1" i="1" dirty="0" smtClean="0"/>
              <a:t> se divide en:</a:t>
            </a:r>
          </a:p>
          <a:p>
            <a:pPr algn="ctr">
              <a:buNone/>
            </a:pPr>
            <a:endParaRPr lang="es-ES_tradnl" b="1" i="1" dirty="0" smtClean="0"/>
          </a:p>
          <a:p>
            <a:pPr algn="ctr">
              <a:buNone/>
            </a:pPr>
            <a:endParaRPr lang="es-ES_tradnl" b="1" i="1" dirty="0" smtClean="0"/>
          </a:p>
          <a:p>
            <a:pPr>
              <a:buNone/>
            </a:pPr>
            <a:r>
              <a:rPr lang="es-ES_tradnl" sz="2000" b="1" i="1" dirty="0" smtClean="0"/>
              <a:t>Tiempo		     repeticiones		Distancia		Peso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4" name="3 Flecha derecha"/>
          <p:cNvSpPr/>
          <p:nvPr/>
        </p:nvSpPr>
        <p:spPr>
          <a:xfrm>
            <a:off x="2714612" y="2071678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14884"/>
            <a:ext cx="11906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t2.gstatic.com/images?q=tbn:ANd9GcRZZqlZjswyWqjJifbDjBSryIuHyq27D5b0Ltg-ol-vRZtM5BX_3O5pF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786322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t0.gstatic.com/images?q=tbn:ANd9GcQFy7UkYuavU2P1d7COSK9u_ZPMavlvydpX5kMv-H8MXAHSPsCOHr6r9Q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4929198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572008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Intensidad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Grado de esfuerzo, calidad del ejercicio </a:t>
            </a:r>
          </a:p>
          <a:p>
            <a:pPr algn="ctr">
              <a:buNone/>
            </a:pPr>
            <a:r>
              <a:rPr lang="es-ES_tradnl" b="1" i="1" dirty="0" smtClean="0"/>
              <a:t>Se divide en: </a:t>
            </a:r>
          </a:p>
          <a:p>
            <a:pPr algn="ctr">
              <a:buNone/>
            </a:pPr>
            <a:endParaRPr lang="es-ES_tradnl" b="1" i="1" dirty="0" smtClean="0"/>
          </a:p>
          <a:p>
            <a:pPr>
              <a:buNone/>
            </a:pPr>
            <a:r>
              <a:rPr lang="es-ES_tradnl" b="1" i="1" dirty="0" smtClean="0"/>
              <a:t>95% a 100%	      65% a 85%	        -50%</a:t>
            </a:r>
          </a:p>
          <a:p>
            <a:pPr>
              <a:buNone/>
            </a:pPr>
            <a:r>
              <a:rPr lang="es-ES_tradnl" b="1" i="1" dirty="0" smtClean="0"/>
              <a:t>		Alta			Media	       Baja</a:t>
            </a:r>
          </a:p>
        </p:txBody>
      </p:sp>
      <p:pic>
        <p:nvPicPr>
          <p:cNvPr id="5" name="4 Imagen" descr="http://t2.gstatic.com/images?q=tbn:ANd9GcSdsJjdVHDdrjIihr14ZPfVIfkEQKB0YlyL76JFuWoXzgVvINVBy2Fe4Q">
            <a:hlinkClick r:id="rId2"/>
          </p:cNvPr>
          <p:cNvPicPr/>
          <p:nvPr/>
        </p:nvPicPr>
        <p:blipFill>
          <a:blip r:embed="rId3" cstate="print"/>
          <a:srcRect b="31200"/>
          <a:stretch>
            <a:fillRect/>
          </a:stretch>
        </p:blipFill>
        <p:spPr bwMode="auto">
          <a:xfrm>
            <a:off x="2428860" y="4286256"/>
            <a:ext cx="335758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Densidad 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Relación de trabajo y descanso</a:t>
            </a:r>
          </a:p>
          <a:p>
            <a:pPr algn="ctr">
              <a:buNone/>
            </a:pPr>
            <a:r>
              <a:rPr lang="es-ES_tradnl" b="1" i="1" dirty="0" smtClean="0"/>
              <a:t>Se divide en :</a:t>
            </a:r>
          </a:p>
          <a:p>
            <a:pPr>
              <a:buNone/>
            </a:pPr>
            <a:endParaRPr lang="es-ES_tradnl" b="1" i="1" dirty="0" smtClean="0"/>
          </a:p>
          <a:p>
            <a:pPr>
              <a:buNone/>
            </a:pPr>
            <a:r>
              <a:rPr lang="es-ES_tradnl" b="1" i="1" dirty="0" smtClean="0"/>
              <a:t>Descansos cortos		  descansos largos</a:t>
            </a:r>
          </a:p>
          <a:p>
            <a:pPr>
              <a:buNone/>
            </a:pPr>
            <a:r>
              <a:rPr lang="es-ES_tradnl" b="1" i="1" dirty="0" smtClean="0"/>
              <a:t>    </a:t>
            </a:r>
            <a:r>
              <a:rPr lang="es-ES_tradnl" b="1" i="1" dirty="0" err="1" smtClean="0">
                <a:solidFill>
                  <a:srgbClr val="0070C0"/>
                </a:solidFill>
              </a:rPr>
              <a:t>Macropausas</a:t>
            </a:r>
            <a:r>
              <a:rPr lang="es-ES_tradnl" b="1" i="1" dirty="0" smtClean="0">
                <a:solidFill>
                  <a:srgbClr val="0070C0"/>
                </a:solidFill>
              </a:rPr>
              <a:t>	</a:t>
            </a:r>
            <a:r>
              <a:rPr lang="es-ES_tradnl" b="1" i="1" dirty="0" smtClean="0"/>
              <a:t>	</a:t>
            </a:r>
            <a:r>
              <a:rPr lang="es-ES_tradnl" b="1" i="1" dirty="0" smtClean="0">
                <a:solidFill>
                  <a:srgbClr val="0070C0"/>
                </a:solidFill>
              </a:rPr>
              <a:t>                </a:t>
            </a:r>
            <a:r>
              <a:rPr lang="es-ES_tradnl" b="1" i="1" dirty="0" err="1" smtClean="0">
                <a:solidFill>
                  <a:srgbClr val="0070C0"/>
                </a:solidFill>
              </a:rPr>
              <a:t>micropausas</a:t>
            </a:r>
            <a:endParaRPr lang="es-ES_tradnl" b="1" i="1" dirty="0">
              <a:solidFill>
                <a:srgbClr val="0070C0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13441" r="15054"/>
          <a:stretch>
            <a:fillRect/>
          </a:stretch>
        </p:blipFill>
        <p:spPr bwMode="auto">
          <a:xfrm>
            <a:off x="3714744" y="3143248"/>
            <a:ext cx="1266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t3.gstatic.com/images?q=tbn:ANd9GcTaWzPT6tbvmQQ8QcEP9StugPI78ZwtpAxTpVyBkcEOC0Uudjj84CvlXqs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00570"/>
            <a:ext cx="500066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Ejemplo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25000" lnSpcReduction="20000"/>
          </a:bodyPr>
          <a:lstStyle/>
          <a:p>
            <a:r>
              <a:rPr lang="es-ES_tradnl" dirty="0" smtClean="0"/>
              <a:t>Entrenamiento físico técnico´</a:t>
            </a:r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sz="5600" dirty="0" smtClean="0">
                <a:latin typeface="Arial" pitchFamily="34" charset="0"/>
                <a:cs typeface="Arial" pitchFamily="34" charset="0"/>
              </a:rPr>
              <a:t>Volumen: tiempo1 Min.</a:t>
            </a:r>
          </a:p>
          <a:p>
            <a:pPr>
              <a:buNone/>
            </a:pPr>
            <a:r>
              <a:rPr lang="es-ES_tradnl" sz="5600" dirty="0" smtClean="0">
                <a:latin typeface="Arial" pitchFamily="34" charset="0"/>
                <a:cs typeface="Arial" pitchFamily="34" charset="0"/>
              </a:rPr>
              <a:t>Repeticiones: 3 repeticiones </a:t>
            </a:r>
          </a:p>
          <a:p>
            <a:pPr>
              <a:buNone/>
            </a:pPr>
            <a:r>
              <a:rPr lang="es-ES_tradnl" sz="5600" dirty="0" smtClean="0">
                <a:latin typeface="Arial" pitchFamily="34" charset="0"/>
                <a:cs typeface="Arial" pitchFamily="34" charset="0"/>
              </a:rPr>
              <a:t>Intensidad : Alta 65 %</a:t>
            </a:r>
          </a:p>
          <a:p>
            <a:pPr>
              <a:buNone/>
            </a:pPr>
            <a:r>
              <a:rPr lang="es-ES_tradnl" sz="5600" dirty="0" smtClean="0">
                <a:latin typeface="Arial" pitchFamily="34" charset="0"/>
                <a:cs typeface="Arial" pitchFamily="34" charset="0"/>
              </a:rPr>
              <a:t>Descanso : 3 min Macro pausa / 1 min. </a:t>
            </a:r>
            <a:r>
              <a:rPr lang="es-ES_tradnl" sz="5600" dirty="0" err="1" smtClean="0">
                <a:latin typeface="Arial" pitchFamily="34" charset="0"/>
                <a:cs typeface="Arial" pitchFamily="34" charset="0"/>
              </a:rPr>
              <a:t>Micropausa</a:t>
            </a:r>
            <a:endParaRPr lang="es-ES_tradnl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_tradnl" sz="5600" dirty="0" smtClean="0">
                <a:latin typeface="Arial" pitchFamily="34" charset="0"/>
                <a:cs typeface="Arial" pitchFamily="34" charset="0"/>
              </a:rPr>
              <a:t>Sistema energético : Anaeróbico Al actico </a:t>
            </a:r>
          </a:p>
          <a:p>
            <a:pPr>
              <a:buNone/>
            </a:pPr>
            <a:r>
              <a:rPr lang="es-ES_tradnl" sz="5600" dirty="0" smtClean="0">
                <a:latin typeface="Arial" pitchFamily="34" charset="0"/>
                <a:cs typeface="Arial" pitchFamily="34" charset="0"/>
              </a:rPr>
              <a:t>Fuente de energía: Glucógeno</a:t>
            </a:r>
          </a:p>
          <a:p>
            <a:pPr>
              <a:buNone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ES_tradnl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7" name="6 Rectángulo"/>
          <p:cNvSpPr/>
          <p:nvPr/>
        </p:nvSpPr>
        <p:spPr>
          <a:xfrm>
            <a:off x="1285852" y="2428868"/>
            <a:ext cx="6072230" cy="2428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Elipse"/>
          <p:cNvSpPr/>
          <p:nvPr/>
        </p:nvSpPr>
        <p:spPr>
          <a:xfrm>
            <a:off x="1285852" y="3500438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8 Elipse"/>
          <p:cNvSpPr/>
          <p:nvPr/>
        </p:nvSpPr>
        <p:spPr>
          <a:xfrm>
            <a:off x="7072330" y="3429000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1" name="10 Conector recto"/>
          <p:cNvCxnSpPr>
            <a:stCxn id="7" idx="0"/>
            <a:endCxn id="7" idx="2"/>
          </p:cNvCxnSpPr>
          <p:nvPr/>
        </p:nvCxnSpPr>
        <p:spPr>
          <a:xfrm rot="16200000" flipH="1">
            <a:off x="3107521" y="3643314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3857620" y="3286124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12 Triángulo isósceles"/>
          <p:cNvSpPr/>
          <p:nvPr/>
        </p:nvSpPr>
        <p:spPr>
          <a:xfrm>
            <a:off x="2857488" y="2643182"/>
            <a:ext cx="14287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3 Triángulo isósceles"/>
          <p:cNvSpPr/>
          <p:nvPr/>
        </p:nvSpPr>
        <p:spPr>
          <a:xfrm>
            <a:off x="3214678" y="2714620"/>
            <a:ext cx="14287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14 Triángulo isósceles"/>
          <p:cNvSpPr/>
          <p:nvPr/>
        </p:nvSpPr>
        <p:spPr>
          <a:xfrm>
            <a:off x="3500430" y="2714620"/>
            <a:ext cx="14287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Triángulo isósceles"/>
          <p:cNvSpPr/>
          <p:nvPr/>
        </p:nvSpPr>
        <p:spPr>
          <a:xfrm>
            <a:off x="3786182" y="2786058"/>
            <a:ext cx="214314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20 Forma libre"/>
          <p:cNvSpPr/>
          <p:nvPr/>
        </p:nvSpPr>
        <p:spPr>
          <a:xfrm>
            <a:off x="2403987" y="2482645"/>
            <a:ext cx="1651819" cy="619433"/>
          </a:xfrm>
          <a:custGeom>
            <a:avLst/>
            <a:gdLst>
              <a:gd name="connsiteX0" fmla="*/ 1651819 w 1651819"/>
              <a:gd name="connsiteY0" fmla="*/ 393290 h 619433"/>
              <a:gd name="connsiteX1" fmla="*/ 1489587 w 1651819"/>
              <a:gd name="connsiteY1" fmla="*/ 98323 h 619433"/>
              <a:gd name="connsiteX2" fmla="*/ 1253613 w 1651819"/>
              <a:gd name="connsiteY2" fmla="*/ 142568 h 619433"/>
              <a:gd name="connsiteX3" fmla="*/ 1253613 w 1651819"/>
              <a:gd name="connsiteY3" fmla="*/ 555523 h 619433"/>
              <a:gd name="connsiteX4" fmla="*/ 943897 w 1651819"/>
              <a:gd name="connsiteY4" fmla="*/ 526026 h 619433"/>
              <a:gd name="connsiteX5" fmla="*/ 1047136 w 1651819"/>
              <a:gd name="connsiteY5" fmla="*/ 113071 h 619433"/>
              <a:gd name="connsiteX6" fmla="*/ 766916 w 1651819"/>
              <a:gd name="connsiteY6" fmla="*/ 68826 h 619433"/>
              <a:gd name="connsiteX7" fmla="*/ 722671 w 1651819"/>
              <a:gd name="connsiteY7" fmla="*/ 526026 h 619433"/>
              <a:gd name="connsiteX8" fmla="*/ 398207 w 1651819"/>
              <a:gd name="connsiteY8" fmla="*/ 496529 h 619433"/>
              <a:gd name="connsiteX9" fmla="*/ 383458 w 1651819"/>
              <a:gd name="connsiteY9" fmla="*/ 201561 h 619433"/>
              <a:gd name="connsiteX10" fmla="*/ 221226 w 1651819"/>
              <a:gd name="connsiteY10" fmla="*/ 68826 h 619433"/>
              <a:gd name="connsiteX11" fmla="*/ 88490 w 1651819"/>
              <a:gd name="connsiteY11" fmla="*/ 186813 h 619433"/>
              <a:gd name="connsiteX12" fmla="*/ 58994 w 1651819"/>
              <a:gd name="connsiteY12" fmla="*/ 422787 h 619433"/>
              <a:gd name="connsiteX13" fmla="*/ 29497 w 1651819"/>
              <a:gd name="connsiteY13" fmla="*/ 408039 h 619433"/>
              <a:gd name="connsiteX14" fmla="*/ 0 w 1651819"/>
              <a:gd name="connsiteY14" fmla="*/ 408039 h 61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1819" h="619433">
                <a:moveTo>
                  <a:pt x="1651819" y="393290"/>
                </a:moveTo>
                <a:cubicBezTo>
                  <a:pt x="1603887" y="266700"/>
                  <a:pt x="1555955" y="140110"/>
                  <a:pt x="1489587" y="98323"/>
                </a:cubicBezTo>
                <a:cubicBezTo>
                  <a:pt x="1423219" y="56536"/>
                  <a:pt x="1292942" y="66368"/>
                  <a:pt x="1253613" y="142568"/>
                </a:cubicBezTo>
                <a:cubicBezTo>
                  <a:pt x="1214284" y="218768"/>
                  <a:pt x="1305232" y="491613"/>
                  <a:pt x="1253613" y="555523"/>
                </a:cubicBezTo>
                <a:cubicBezTo>
                  <a:pt x="1201994" y="619433"/>
                  <a:pt x="978310" y="599768"/>
                  <a:pt x="943897" y="526026"/>
                </a:cubicBezTo>
                <a:cubicBezTo>
                  <a:pt x="909484" y="452284"/>
                  <a:pt x="1076633" y="189271"/>
                  <a:pt x="1047136" y="113071"/>
                </a:cubicBezTo>
                <a:cubicBezTo>
                  <a:pt x="1017639" y="36871"/>
                  <a:pt x="820994" y="0"/>
                  <a:pt x="766916" y="68826"/>
                </a:cubicBezTo>
                <a:cubicBezTo>
                  <a:pt x="712839" y="137652"/>
                  <a:pt x="784123" y="454742"/>
                  <a:pt x="722671" y="526026"/>
                </a:cubicBezTo>
                <a:cubicBezTo>
                  <a:pt x="661220" y="597310"/>
                  <a:pt x="454743" y="550607"/>
                  <a:pt x="398207" y="496529"/>
                </a:cubicBezTo>
                <a:cubicBezTo>
                  <a:pt x="341672" y="442452"/>
                  <a:pt x="412955" y="272845"/>
                  <a:pt x="383458" y="201561"/>
                </a:cubicBezTo>
                <a:cubicBezTo>
                  <a:pt x="353961" y="130277"/>
                  <a:pt x="270387" y="71284"/>
                  <a:pt x="221226" y="68826"/>
                </a:cubicBezTo>
                <a:cubicBezTo>
                  <a:pt x="172065" y="66368"/>
                  <a:pt x="115529" y="127820"/>
                  <a:pt x="88490" y="186813"/>
                </a:cubicBezTo>
                <a:cubicBezTo>
                  <a:pt x="61451" y="245807"/>
                  <a:pt x="68826" y="385916"/>
                  <a:pt x="58994" y="422787"/>
                </a:cubicBezTo>
                <a:cubicBezTo>
                  <a:pt x="49162" y="459658"/>
                  <a:pt x="39329" y="410497"/>
                  <a:pt x="29497" y="408039"/>
                </a:cubicBezTo>
                <a:cubicBezTo>
                  <a:pt x="19665" y="405581"/>
                  <a:pt x="9832" y="406810"/>
                  <a:pt x="0" y="40803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22 Triángulo isósceles"/>
          <p:cNvSpPr/>
          <p:nvPr/>
        </p:nvSpPr>
        <p:spPr>
          <a:xfrm>
            <a:off x="2571736" y="2714620"/>
            <a:ext cx="14287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5" name="24 Conector recto de flecha"/>
          <p:cNvCxnSpPr/>
          <p:nvPr/>
        </p:nvCxnSpPr>
        <p:spPr>
          <a:xfrm rot="10800000" flipV="1">
            <a:off x="1928794" y="3071810"/>
            <a:ext cx="42862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Forma libre"/>
          <p:cNvSpPr/>
          <p:nvPr/>
        </p:nvSpPr>
        <p:spPr>
          <a:xfrm>
            <a:off x="2020529" y="3215148"/>
            <a:ext cx="108155" cy="90949"/>
          </a:xfrm>
          <a:custGeom>
            <a:avLst/>
            <a:gdLst>
              <a:gd name="connsiteX0" fmla="*/ 0 w 108155"/>
              <a:gd name="connsiteY0" fmla="*/ 0 h 90949"/>
              <a:gd name="connsiteX1" fmla="*/ 73742 w 108155"/>
              <a:gd name="connsiteY1" fmla="*/ 88491 h 90949"/>
              <a:gd name="connsiteX2" fmla="*/ 73742 w 108155"/>
              <a:gd name="connsiteY2" fmla="*/ 88491 h 90949"/>
              <a:gd name="connsiteX3" fmla="*/ 103239 w 108155"/>
              <a:gd name="connsiteY3" fmla="*/ 88491 h 90949"/>
              <a:gd name="connsiteX4" fmla="*/ 103239 w 108155"/>
              <a:gd name="connsiteY4" fmla="*/ 73742 h 9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5" h="90949">
                <a:moveTo>
                  <a:pt x="0" y="0"/>
                </a:moveTo>
                <a:lnTo>
                  <a:pt x="73742" y="88491"/>
                </a:lnTo>
                <a:lnTo>
                  <a:pt x="73742" y="88491"/>
                </a:lnTo>
                <a:cubicBezTo>
                  <a:pt x="78658" y="88491"/>
                  <a:pt x="98323" y="90949"/>
                  <a:pt x="103239" y="88491"/>
                </a:cubicBezTo>
                <a:cubicBezTo>
                  <a:pt x="108155" y="86033"/>
                  <a:pt x="105697" y="79887"/>
                  <a:pt x="103239" y="7374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9" name="28 Conector recto"/>
          <p:cNvCxnSpPr/>
          <p:nvPr/>
        </p:nvCxnSpPr>
        <p:spPr>
          <a:xfrm>
            <a:off x="2071670" y="3214686"/>
            <a:ext cx="142082" cy="70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Forma libre"/>
          <p:cNvSpPr/>
          <p:nvPr/>
        </p:nvSpPr>
        <p:spPr>
          <a:xfrm>
            <a:off x="1696065" y="3878826"/>
            <a:ext cx="1553496" cy="476864"/>
          </a:xfrm>
          <a:custGeom>
            <a:avLst/>
            <a:gdLst>
              <a:gd name="connsiteX0" fmla="*/ 0 w 1553496"/>
              <a:gd name="connsiteY0" fmla="*/ 0 h 476864"/>
              <a:gd name="connsiteX1" fmla="*/ 44245 w 1553496"/>
              <a:gd name="connsiteY1" fmla="*/ 280219 h 476864"/>
              <a:gd name="connsiteX2" fmla="*/ 191729 w 1553496"/>
              <a:gd name="connsiteY2" fmla="*/ 427703 h 476864"/>
              <a:gd name="connsiteX3" fmla="*/ 442451 w 1553496"/>
              <a:gd name="connsiteY3" fmla="*/ 442451 h 476864"/>
              <a:gd name="connsiteX4" fmla="*/ 811161 w 1553496"/>
              <a:gd name="connsiteY4" fmla="*/ 442451 h 476864"/>
              <a:gd name="connsiteX5" fmla="*/ 1445341 w 1553496"/>
              <a:gd name="connsiteY5" fmla="*/ 471948 h 476864"/>
              <a:gd name="connsiteX6" fmla="*/ 1460090 w 1553496"/>
              <a:gd name="connsiteY6" fmla="*/ 471948 h 47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496" h="476864">
                <a:moveTo>
                  <a:pt x="0" y="0"/>
                </a:moveTo>
                <a:cubicBezTo>
                  <a:pt x="6145" y="104467"/>
                  <a:pt x="12290" y="208935"/>
                  <a:pt x="44245" y="280219"/>
                </a:cubicBezTo>
                <a:cubicBezTo>
                  <a:pt x="76200" y="351503"/>
                  <a:pt x="125361" y="400664"/>
                  <a:pt x="191729" y="427703"/>
                </a:cubicBezTo>
                <a:cubicBezTo>
                  <a:pt x="258097" y="454742"/>
                  <a:pt x="339212" y="439993"/>
                  <a:pt x="442451" y="442451"/>
                </a:cubicBezTo>
                <a:cubicBezTo>
                  <a:pt x="545690" y="444909"/>
                  <a:pt x="644013" y="437535"/>
                  <a:pt x="811161" y="442451"/>
                </a:cubicBezTo>
                <a:cubicBezTo>
                  <a:pt x="978309" y="447367"/>
                  <a:pt x="1337186" y="467032"/>
                  <a:pt x="1445341" y="471948"/>
                </a:cubicBezTo>
                <a:cubicBezTo>
                  <a:pt x="1553496" y="476864"/>
                  <a:pt x="1506793" y="474406"/>
                  <a:pt x="1460090" y="47194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6" name="35 Conector recto de flecha"/>
          <p:cNvCxnSpPr>
            <a:stCxn id="31" idx="5"/>
          </p:cNvCxnSpPr>
          <p:nvPr/>
        </p:nvCxnSpPr>
        <p:spPr>
          <a:xfrm>
            <a:off x="3141406" y="4350774"/>
            <a:ext cx="287586" cy="6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Jellyfis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757240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4714884"/>
            <a:ext cx="4929222" cy="1252728"/>
          </a:xfrm>
        </p:spPr>
        <p:txBody>
          <a:bodyPr/>
          <a:lstStyle/>
          <a:p>
            <a:r>
              <a:rPr lang="es-BO" dirty="0" smtClean="0"/>
              <a:t>GRACIAS…………</a:t>
            </a:r>
            <a:endParaRPr lang="es-BO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Que es un sistema de entrenamiento?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Son conjunto de,  principios  y métodos  relacionadas  entre si  ordenadamente . Para contribuir a un rendimiento optimo del deportista. Contemplado en una planificación  que consta de 3 etapas. </a:t>
            </a:r>
          </a:p>
          <a:p>
            <a:r>
              <a:rPr lang="es-ES_tradnl" dirty="0" err="1" smtClean="0"/>
              <a:t>Mesociclo</a:t>
            </a:r>
            <a:r>
              <a:rPr lang="es-ES_tradnl" dirty="0" smtClean="0"/>
              <a:t>, </a:t>
            </a:r>
          </a:p>
          <a:p>
            <a:r>
              <a:rPr lang="es-ES_tradnl" dirty="0" err="1" smtClean="0"/>
              <a:t>microciclo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 sesión de entrenamiento, </a:t>
            </a:r>
          </a:p>
          <a:p>
            <a:pPr>
              <a:buNone/>
            </a:pPr>
            <a:r>
              <a:rPr lang="es-ES_tradnl" dirty="0" smtClean="0"/>
              <a:t>Divididos en antes durante y después de la competencia  </a:t>
            </a:r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Los sistemas energéticos en el deporte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Los componentes químicos mas importantes son:</a:t>
            </a:r>
          </a:p>
          <a:p>
            <a:r>
              <a:rPr lang="es-ES_tradnl" dirty="0" smtClean="0"/>
              <a:t>Carbono    = C </a:t>
            </a:r>
          </a:p>
          <a:p>
            <a:r>
              <a:rPr lang="es-ES_tradnl" dirty="0" smtClean="0"/>
              <a:t>Hidrogeno=H</a:t>
            </a:r>
          </a:p>
          <a:p>
            <a:r>
              <a:rPr lang="es-ES_tradnl" dirty="0" smtClean="0"/>
              <a:t>Oxigeno     =O</a:t>
            </a:r>
          </a:p>
          <a:p>
            <a:r>
              <a:rPr lang="es-ES_tradnl" dirty="0" smtClean="0"/>
              <a:t>Nitrógeno =N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Existen  cinco moléculas para la obtención de la energía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ATP= </a:t>
            </a:r>
            <a:r>
              <a:rPr lang="es-ES_tradnl" dirty="0" err="1" smtClean="0"/>
              <a:t>Adenosin</a:t>
            </a:r>
            <a:r>
              <a:rPr lang="es-ES_tradnl" dirty="0" smtClean="0"/>
              <a:t> </a:t>
            </a:r>
            <a:r>
              <a:rPr lang="es-ES_tradnl" dirty="0" err="1" smtClean="0"/>
              <a:t>Trifosfato</a:t>
            </a:r>
            <a:endParaRPr lang="es-ES_tradnl" dirty="0" smtClean="0"/>
          </a:p>
          <a:p>
            <a:pPr algn="just"/>
            <a:r>
              <a:rPr lang="es-ES_tradnl" dirty="0" smtClean="0"/>
              <a:t>PC  =</a:t>
            </a:r>
            <a:r>
              <a:rPr lang="es-ES_tradnl" dirty="0" err="1" smtClean="0"/>
              <a:t>Fosfocreatina</a:t>
            </a:r>
            <a:endParaRPr lang="es-ES_tradnl" dirty="0" smtClean="0"/>
          </a:p>
          <a:p>
            <a:pPr algn="just"/>
            <a:r>
              <a:rPr lang="es-ES_tradnl" dirty="0" smtClean="0"/>
              <a:t>Glucógeno= Glucosa </a:t>
            </a:r>
          </a:p>
          <a:p>
            <a:pPr algn="just"/>
            <a:r>
              <a:rPr lang="es-ES_tradnl" dirty="0" smtClean="0"/>
              <a:t>Lípidos = Grasas</a:t>
            </a:r>
          </a:p>
          <a:p>
            <a:pPr algn="just"/>
            <a:r>
              <a:rPr lang="es-ES_tradnl" dirty="0" smtClean="0"/>
              <a:t>Proteínas</a:t>
            </a:r>
          </a:p>
          <a:p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División de los sistemas </a:t>
            </a:r>
            <a:r>
              <a:rPr lang="es-ES_tradnl" dirty="0" err="1" smtClean="0"/>
              <a:t>energeticos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i="1" dirty="0" smtClean="0"/>
              <a:t>SISTEMA ANAEROBICO ALACTICO</a:t>
            </a:r>
          </a:p>
          <a:p>
            <a:pPr>
              <a:buNone/>
            </a:pPr>
            <a:r>
              <a:rPr lang="es-ES_tradnl" dirty="0" smtClean="0"/>
              <a:t>Es un sistema que demanda poco consumo de  oxigeno, ya que el tiempo de duración esta entre los  3 segundos  a 6 segundos</a:t>
            </a:r>
          </a:p>
          <a:p>
            <a:pPr>
              <a:buNone/>
            </a:pPr>
            <a:r>
              <a:rPr lang="es-ES_tradnl" dirty="0" smtClean="0"/>
              <a:t>Su fuente de energía es  el ATP y el PC</a:t>
            </a:r>
          </a:p>
          <a:p>
            <a:pPr>
              <a:buNone/>
            </a:pPr>
            <a:r>
              <a:rPr lang="es-ES_tradnl" dirty="0" smtClean="0"/>
              <a:t> son ejercicios que requieren potencia sin la acumulación de acido láctico 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b="1" i="1" dirty="0" smtClean="0"/>
              <a:t> </a:t>
            </a: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Sistema anaeróbico  láctico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caracteriza por la acumulación de acido láctico ya que el tiempo de duración esta entre los 30 segundos a 60 segundos  </a:t>
            </a:r>
          </a:p>
          <a:p>
            <a:r>
              <a:rPr lang="es-ES_tradnl" dirty="0" smtClean="0"/>
              <a:t> la fuente de energía que utiliza es el glucógeno  a través de la glucolisis que se encuentra en los músculos </a:t>
            </a:r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Sistema </a:t>
            </a:r>
            <a:r>
              <a:rPr lang="es-ES_tradnl" dirty="0" err="1" smtClean="0"/>
              <a:t>aerobico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caracteriza  por una considerable demanda de oxigeno, el tiempo de duración esta 60 segundos a muy larga </a:t>
            </a:r>
          </a:p>
          <a:p>
            <a:r>
              <a:rPr lang="es-ES_tradnl" dirty="0" smtClean="0"/>
              <a:t>La fuente de energía son los ácidos grasos, proteínas , carbohidratos a través de oxidación   </a:t>
            </a:r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¿Qué es método? y ¿Entrenamiento?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i="1" dirty="0" smtClean="0"/>
              <a:t>Método </a:t>
            </a:r>
            <a:r>
              <a:rPr lang="es-ES_tradnl" dirty="0" smtClean="0"/>
              <a:t>es </a:t>
            </a:r>
            <a:r>
              <a:rPr lang="es-ES_tradnl" b="1" i="1" dirty="0" smtClean="0"/>
              <a:t> </a:t>
            </a:r>
            <a:r>
              <a:rPr lang="es-ES_tradnl" dirty="0" smtClean="0"/>
              <a:t>La forma, modo, procedimiento para llegar aun objetivo   </a:t>
            </a:r>
          </a:p>
          <a:p>
            <a:r>
              <a:rPr lang="es-ES_tradnl" b="1" i="1" dirty="0" smtClean="0"/>
              <a:t>Entrenamiento</a:t>
            </a:r>
            <a:r>
              <a:rPr lang="es-ES_tradnl" dirty="0" smtClean="0"/>
              <a:t> es  preparar , adiestrar al cuerpo  para un desempeño optimo  en una competencia   </a:t>
            </a:r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Componentes Fundamentales Del Entrenamiento Deportivo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b="1" i="1" dirty="0" smtClean="0"/>
              <a:t>Preparación Física : </a:t>
            </a:r>
            <a:r>
              <a:rPr lang="es-ES_tradnl" dirty="0" smtClean="0"/>
              <a:t>desarrollo de capacidades motrices especificas de cada deporte</a:t>
            </a:r>
          </a:p>
          <a:p>
            <a:r>
              <a:rPr lang="es-ES_tradnl" b="1" i="1" dirty="0" smtClean="0"/>
              <a:t>Preparación técnica </a:t>
            </a:r>
            <a:r>
              <a:rPr lang="es-ES_tradnl" dirty="0" smtClean="0"/>
              <a:t>:desarrollo de habilidades deportivas y su estabilización</a:t>
            </a:r>
          </a:p>
          <a:p>
            <a:r>
              <a:rPr lang="es-ES_tradnl" b="1" i="1" dirty="0" smtClean="0"/>
              <a:t>Preparación táctica: </a:t>
            </a:r>
            <a:r>
              <a:rPr lang="es-ES_tradnl" dirty="0" smtClean="0"/>
              <a:t>desarrollo  de la capacidad de solucionar o escoger soluciones</a:t>
            </a:r>
          </a:p>
          <a:p>
            <a:r>
              <a:rPr lang="es-ES_tradnl" dirty="0" smtClean="0"/>
              <a:t>  </a:t>
            </a:r>
            <a:r>
              <a:rPr lang="es-ES_tradnl" b="1" i="1" dirty="0" smtClean="0"/>
              <a:t>preparación psicológica: </a:t>
            </a:r>
            <a:r>
              <a:rPr lang="es-ES_tradnl" dirty="0" smtClean="0"/>
              <a:t>Formación de rasgos de la personalidad relacionados con el rendimiento deportivo .</a:t>
            </a:r>
            <a:r>
              <a:rPr lang="es-ES_tradnl" dirty="0" err="1" smtClean="0"/>
              <a:t>Ind</a:t>
            </a:r>
            <a:r>
              <a:rPr lang="es-ES_tradnl" dirty="0" smtClean="0"/>
              <a:t>. </a:t>
            </a:r>
            <a:r>
              <a:rPr lang="es-ES_tradnl" dirty="0" err="1" smtClean="0"/>
              <a:t>Grup</a:t>
            </a:r>
            <a:r>
              <a:rPr lang="es-ES_tradnl" dirty="0" smtClean="0"/>
              <a:t>.</a:t>
            </a:r>
          </a:p>
          <a:p>
            <a:pPr>
              <a:buNone/>
            </a:pPr>
            <a:r>
              <a:rPr lang="es-ES_tradnl" dirty="0" smtClean="0"/>
              <a:t>Regulación del estado psíquicos del momento </a:t>
            </a:r>
          </a:p>
          <a:p>
            <a:endParaRPr lang="es-ES_tradn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</TotalTime>
  <Words>485</Words>
  <Application>Microsoft Office PowerPoint</Application>
  <PresentationFormat>Presentación en pantalla (4:3)</PresentationFormat>
  <Paragraphs>117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Módulo</vt:lpstr>
      <vt:lpstr>Profesor. Franklin Moruchi Ovando</vt:lpstr>
      <vt:lpstr>Que es un sistema de entrenamiento?</vt:lpstr>
      <vt:lpstr>Los sistemas energéticos en el deporte</vt:lpstr>
      <vt:lpstr>Existen  cinco moléculas para la obtención de la energía</vt:lpstr>
      <vt:lpstr>División de los sistemas energeticos </vt:lpstr>
      <vt:lpstr>Sistema anaeróbico  láctico </vt:lpstr>
      <vt:lpstr>Sistema aerobico </vt:lpstr>
      <vt:lpstr>¿Qué es método? y ¿Entrenamiento?</vt:lpstr>
      <vt:lpstr>Componentes Fundamentales Del Entrenamiento Deportivo</vt:lpstr>
      <vt:lpstr>Tipos De Métodos De Entrenamiento</vt:lpstr>
      <vt:lpstr>Continuo </vt:lpstr>
      <vt:lpstr>Discontinuo  o Fraccionado </vt:lpstr>
      <vt:lpstr> Intervalico   </vt:lpstr>
      <vt:lpstr>Método de repeticiones </vt:lpstr>
      <vt:lpstr>Componentes del entrenamiento físico </vt:lpstr>
      <vt:lpstr>Intensidad</vt:lpstr>
      <vt:lpstr>Densidad  </vt:lpstr>
      <vt:lpstr>Ejemplo </vt:lpstr>
      <vt:lpstr>GRACIAS…………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Profesor. Franklin Moruchi Ovando</dc:title>
  <dc:creator>WinuE</dc:creator>
  <cp:lastModifiedBy>Hernan</cp:lastModifiedBy>
  <cp:revision>34</cp:revision>
  <dcterms:created xsi:type="dcterms:W3CDTF">2012-01-29T22:24:05Z</dcterms:created>
  <dcterms:modified xsi:type="dcterms:W3CDTF">2012-07-04T19:42:28Z</dcterms:modified>
</cp:coreProperties>
</file>