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313" r:id="rId3"/>
    <p:sldId id="314" r:id="rId4"/>
    <p:sldId id="317" r:id="rId5"/>
    <p:sldId id="281" r:id="rId6"/>
    <p:sldId id="285" r:id="rId7"/>
    <p:sldId id="270" r:id="rId8"/>
    <p:sldId id="263" r:id="rId9"/>
    <p:sldId id="289" r:id="rId10"/>
    <p:sldId id="264" r:id="rId11"/>
    <p:sldId id="274" r:id="rId12"/>
    <p:sldId id="265" r:id="rId13"/>
    <p:sldId id="290" r:id="rId14"/>
    <p:sldId id="291" r:id="rId15"/>
    <p:sldId id="292" r:id="rId16"/>
    <p:sldId id="276" r:id="rId17"/>
    <p:sldId id="279" r:id="rId18"/>
    <p:sldId id="287" r:id="rId19"/>
    <p:sldId id="288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3" r:id="rId30"/>
    <p:sldId id="305" r:id="rId31"/>
    <p:sldId id="316" r:id="rId32"/>
    <p:sldId id="308" r:id="rId33"/>
    <p:sldId id="309" r:id="rId34"/>
    <p:sldId id="311" r:id="rId35"/>
    <p:sldId id="312" r:id="rId36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6E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B7AD0-102E-48EA-9900-C88A389C297B}" type="doc">
      <dgm:prSet loTypeId="urn:microsoft.com/office/officeart/2005/8/layout/vProcess5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BO"/>
        </a:p>
      </dgm:t>
    </dgm:pt>
    <dgm:pt modelId="{7BEF1F21-FB80-4BA9-8D0A-A687121FA3F8}">
      <dgm:prSet phldrT="[Texto]"/>
      <dgm:spPr/>
      <dgm:t>
        <a:bodyPr/>
        <a:lstStyle/>
        <a:p>
          <a:pPr algn="ctr"/>
          <a:r>
            <a:rPr lang="es-BO" b="1" dirty="0" smtClean="0"/>
            <a:t>Datos </a:t>
          </a:r>
        </a:p>
        <a:p>
          <a:pPr algn="ctr"/>
          <a:r>
            <a:rPr lang="es-BO" b="0" dirty="0" smtClean="0"/>
            <a:t>Mil millones de PCD</a:t>
          </a:r>
        </a:p>
        <a:p>
          <a:pPr algn="ctr"/>
          <a:r>
            <a:rPr lang="es-BO" b="0" dirty="0" smtClean="0"/>
            <a:t>Población vulnerable</a:t>
          </a:r>
          <a:endParaRPr lang="es-BO" b="0" dirty="0"/>
        </a:p>
      </dgm:t>
    </dgm:pt>
    <dgm:pt modelId="{7BDEDCFA-545C-4558-9560-7CC98F9E126D}" type="parTrans" cxnId="{38E9F266-1278-45C3-A825-4F9747C7B032}">
      <dgm:prSet/>
      <dgm:spPr/>
      <dgm:t>
        <a:bodyPr/>
        <a:lstStyle/>
        <a:p>
          <a:endParaRPr lang="es-BO"/>
        </a:p>
      </dgm:t>
    </dgm:pt>
    <dgm:pt modelId="{40AA001A-5672-4C5E-B90B-95DF22F53AD2}" type="sibTrans" cxnId="{38E9F266-1278-45C3-A825-4F9747C7B032}">
      <dgm:prSet/>
      <dgm:spPr/>
      <dgm:t>
        <a:bodyPr/>
        <a:lstStyle/>
        <a:p>
          <a:endParaRPr lang="es-BO">
            <a:solidFill>
              <a:srgbClr val="002060"/>
            </a:solidFill>
          </a:endParaRPr>
        </a:p>
      </dgm:t>
    </dgm:pt>
    <dgm:pt modelId="{55C95748-6D75-4673-BD5D-94165F409576}">
      <dgm:prSet phldrT="[Texto]"/>
      <dgm:spPr/>
      <dgm:t>
        <a:bodyPr/>
        <a:lstStyle/>
        <a:p>
          <a:pPr algn="ctr"/>
          <a:r>
            <a:rPr lang="es-BO" b="1" dirty="0" smtClean="0"/>
            <a:t>Entorno → Barreras para las PCD </a:t>
          </a:r>
          <a:r>
            <a:rPr lang="es-BO" b="0" dirty="0" smtClean="0"/>
            <a:t>(políticas, actitudes, servicios, financiamiento, participación y datos)</a:t>
          </a:r>
          <a:endParaRPr lang="es-BO" b="0" dirty="0"/>
        </a:p>
      </dgm:t>
    </dgm:pt>
    <dgm:pt modelId="{969CA273-6468-4D83-BED1-AF112DB52827}" type="parTrans" cxnId="{F78733BF-2D73-49FA-A29A-803462FD1350}">
      <dgm:prSet/>
      <dgm:spPr/>
      <dgm:t>
        <a:bodyPr/>
        <a:lstStyle/>
        <a:p>
          <a:endParaRPr lang="es-BO"/>
        </a:p>
      </dgm:t>
    </dgm:pt>
    <dgm:pt modelId="{8A76F361-E06B-4431-8FA0-A191FCB1DA30}" type="sibTrans" cxnId="{F78733BF-2D73-49FA-A29A-803462FD1350}">
      <dgm:prSet/>
      <dgm:spPr/>
      <dgm:t>
        <a:bodyPr/>
        <a:lstStyle/>
        <a:p>
          <a:endParaRPr lang="es-BO"/>
        </a:p>
      </dgm:t>
    </dgm:pt>
    <dgm:pt modelId="{6C3C3FE5-5E9B-4EA1-A020-D23DDACB1AA6}">
      <dgm:prSet phldrT="[Texto]"/>
      <dgm:spPr/>
      <dgm:t>
        <a:bodyPr/>
        <a:lstStyle/>
        <a:p>
          <a:pPr algn="ctr"/>
          <a:r>
            <a:rPr lang="es-BO" b="1" dirty="0" smtClean="0"/>
            <a:t>El informe propone recomendaciones </a:t>
          </a:r>
        </a:p>
        <a:p>
          <a:pPr algn="ctr"/>
          <a:r>
            <a:rPr lang="es-BO" b="0" dirty="0" smtClean="0"/>
            <a:t>(Leyes, servicios, sensibilización, financiamiento, investigación)</a:t>
          </a:r>
        </a:p>
      </dgm:t>
    </dgm:pt>
    <dgm:pt modelId="{6B160461-9009-4395-AB3E-3D1E04921215}" type="parTrans" cxnId="{61725BF3-A85F-402C-A4DF-A46BE9044628}">
      <dgm:prSet/>
      <dgm:spPr/>
      <dgm:t>
        <a:bodyPr/>
        <a:lstStyle/>
        <a:p>
          <a:endParaRPr lang="es-BO"/>
        </a:p>
      </dgm:t>
    </dgm:pt>
    <dgm:pt modelId="{CAA94DD4-80F2-47E4-8320-906BF95F064D}" type="sibTrans" cxnId="{61725BF3-A85F-402C-A4DF-A46BE9044628}">
      <dgm:prSet/>
      <dgm:spPr/>
      <dgm:t>
        <a:bodyPr/>
        <a:lstStyle/>
        <a:p>
          <a:endParaRPr lang="es-BO"/>
        </a:p>
      </dgm:t>
    </dgm:pt>
    <dgm:pt modelId="{42FC107D-E587-4777-ACBF-A54E495F9113}">
      <dgm:prSet phldrT="[Texto]"/>
      <dgm:spPr/>
      <dgm:t>
        <a:bodyPr/>
        <a:lstStyle/>
        <a:p>
          <a:r>
            <a:rPr lang="es-BO" b="1" dirty="0" smtClean="0"/>
            <a:t>PCD → desventajas </a:t>
          </a:r>
          <a:r>
            <a:rPr lang="es-BO" b="0" dirty="0" smtClean="0"/>
            <a:t>(salud, educación, participación, participación económica, independencia)</a:t>
          </a:r>
          <a:endParaRPr lang="es-BO" b="0" dirty="0"/>
        </a:p>
      </dgm:t>
    </dgm:pt>
    <dgm:pt modelId="{517890FA-9CA0-4265-81CE-05FA9E5A6D98}" type="parTrans" cxnId="{9BEA31F5-34B0-4C98-B70D-FFC2277A9B46}">
      <dgm:prSet/>
      <dgm:spPr/>
      <dgm:t>
        <a:bodyPr/>
        <a:lstStyle/>
        <a:p>
          <a:endParaRPr lang="es-BO"/>
        </a:p>
      </dgm:t>
    </dgm:pt>
    <dgm:pt modelId="{B8D858CB-5C6F-483A-9104-5B1E14F02C2E}" type="sibTrans" cxnId="{9BEA31F5-34B0-4C98-B70D-FFC2277A9B46}">
      <dgm:prSet/>
      <dgm:spPr/>
      <dgm:t>
        <a:bodyPr/>
        <a:lstStyle/>
        <a:p>
          <a:endParaRPr lang="es-BO"/>
        </a:p>
      </dgm:t>
    </dgm:pt>
    <dgm:pt modelId="{98B9E2C6-92E0-47B3-B69A-A6F9F806CF06}" type="pres">
      <dgm:prSet presAssocID="{888B7AD0-102E-48EA-9900-C88A389C297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01A8AB7C-184B-4328-9729-75CB45223567}" type="pres">
      <dgm:prSet presAssocID="{888B7AD0-102E-48EA-9900-C88A389C297B}" presName="dummyMaxCanvas" presStyleCnt="0">
        <dgm:presLayoutVars/>
      </dgm:prSet>
      <dgm:spPr/>
    </dgm:pt>
    <dgm:pt modelId="{7FD4BC36-48E2-46C2-8D2A-C0708EE0D6EE}" type="pres">
      <dgm:prSet presAssocID="{888B7AD0-102E-48EA-9900-C88A389C297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ACBE9E04-2390-427C-9A12-21F9B97C87C3}" type="pres">
      <dgm:prSet presAssocID="{888B7AD0-102E-48EA-9900-C88A389C297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ADAB179-29A5-4151-9F99-796A897342F8}" type="pres">
      <dgm:prSet presAssocID="{888B7AD0-102E-48EA-9900-C88A389C297B}" presName="FourNodes_3" presStyleLbl="node1" presStyleIdx="2" presStyleCnt="4" custScaleY="105890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CA14755-34D5-48DE-9D8C-CA72D6530032}" type="pres">
      <dgm:prSet presAssocID="{888B7AD0-102E-48EA-9900-C88A389C297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2CD241C-D30C-4509-A4E5-80439F32820C}" type="pres">
      <dgm:prSet presAssocID="{888B7AD0-102E-48EA-9900-C88A389C297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D8F5240A-B28C-44EE-892E-4876CB4C78CC}" type="pres">
      <dgm:prSet presAssocID="{888B7AD0-102E-48EA-9900-C88A389C297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953E51CF-42E8-48D6-A515-39D1A452E6CA}" type="pres">
      <dgm:prSet presAssocID="{888B7AD0-102E-48EA-9900-C88A389C297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AB77ABD9-EDCD-4F12-B35E-389BD1D70E98}" type="pres">
      <dgm:prSet presAssocID="{888B7AD0-102E-48EA-9900-C88A389C297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09F0D6BA-6936-4C2D-8D0B-606826E5D100}" type="pres">
      <dgm:prSet presAssocID="{888B7AD0-102E-48EA-9900-C88A389C297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C0F8BB0-C488-436D-993D-FCBB77D6E02A}" type="pres">
      <dgm:prSet presAssocID="{888B7AD0-102E-48EA-9900-C88A389C297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C2248194-1691-428D-ADB8-C5E63D50C167}" type="pres">
      <dgm:prSet presAssocID="{888B7AD0-102E-48EA-9900-C88A389C297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821647F1-262E-4761-84B6-B604CEC7ED1E}" type="presOf" srcId="{42FC107D-E587-4777-ACBF-A54E495F9113}" destId="{EADAB179-29A5-4151-9F99-796A897342F8}" srcOrd="0" destOrd="0" presId="urn:microsoft.com/office/officeart/2005/8/layout/vProcess5"/>
    <dgm:cxn modelId="{3898554C-086B-4D06-9488-3F73C51254A5}" type="presOf" srcId="{8A76F361-E06B-4431-8FA0-A191FCB1DA30}" destId="{D8F5240A-B28C-44EE-892E-4876CB4C78CC}" srcOrd="0" destOrd="0" presId="urn:microsoft.com/office/officeart/2005/8/layout/vProcess5"/>
    <dgm:cxn modelId="{0BE49787-9F07-444C-9AE1-A7E3A160836E}" type="presOf" srcId="{40AA001A-5672-4C5E-B90B-95DF22F53AD2}" destId="{B2CD241C-D30C-4509-A4E5-80439F32820C}" srcOrd="0" destOrd="0" presId="urn:microsoft.com/office/officeart/2005/8/layout/vProcess5"/>
    <dgm:cxn modelId="{61725BF3-A85F-402C-A4DF-A46BE9044628}" srcId="{888B7AD0-102E-48EA-9900-C88A389C297B}" destId="{6C3C3FE5-5E9B-4EA1-A020-D23DDACB1AA6}" srcOrd="3" destOrd="0" parTransId="{6B160461-9009-4395-AB3E-3D1E04921215}" sibTransId="{CAA94DD4-80F2-47E4-8320-906BF95F064D}"/>
    <dgm:cxn modelId="{9252F41A-73E1-420E-B130-C21F3C227B7D}" type="presOf" srcId="{7BEF1F21-FB80-4BA9-8D0A-A687121FA3F8}" destId="{AB77ABD9-EDCD-4F12-B35E-389BD1D70E98}" srcOrd="1" destOrd="0" presId="urn:microsoft.com/office/officeart/2005/8/layout/vProcess5"/>
    <dgm:cxn modelId="{7EC3D760-2FCF-429D-8316-613936662740}" type="presOf" srcId="{42FC107D-E587-4777-ACBF-A54E495F9113}" destId="{2C0F8BB0-C488-436D-993D-FCBB77D6E02A}" srcOrd="1" destOrd="0" presId="urn:microsoft.com/office/officeart/2005/8/layout/vProcess5"/>
    <dgm:cxn modelId="{49D7E4EF-9690-4F27-B206-5FC15401AC76}" type="presOf" srcId="{6C3C3FE5-5E9B-4EA1-A020-D23DDACB1AA6}" destId="{C2248194-1691-428D-ADB8-C5E63D50C167}" srcOrd="1" destOrd="0" presId="urn:microsoft.com/office/officeart/2005/8/layout/vProcess5"/>
    <dgm:cxn modelId="{5839072B-AAA2-43A1-8509-39B4A0124749}" type="presOf" srcId="{55C95748-6D75-4673-BD5D-94165F409576}" destId="{09F0D6BA-6936-4C2D-8D0B-606826E5D100}" srcOrd="1" destOrd="0" presId="urn:microsoft.com/office/officeart/2005/8/layout/vProcess5"/>
    <dgm:cxn modelId="{E6A50874-F7C2-4F0D-BD97-D56CB132A88A}" type="presOf" srcId="{55C95748-6D75-4673-BD5D-94165F409576}" destId="{ACBE9E04-2390-427C-9A12-21F9B97C87C3}" srcOrd="0" destOrd="0" presId="urn:microsoft.com/office/officeart/2005/8/layout/vProcess5"/>
    <dgm:cxn modelId="{63938787-200D-4839-94CD-C3D12AD6B3A9}" type="presOf" srcId="{6C3C3FE5-5E9B-4EA1-A020-D23DDACB1AA6}" destId="{BCA14755-34D5-48DE-9D8C-CA72D6530032}" srcOrd="0" destOrd="0" presId="urn:microsoft.com/office/officeart/2005/8/layout/vProcess5"/>
    <dgm:cxn modelId="{38E9F266-1278-45C3-A825-4F9747C7B032}" srcId="{888B7AD0-102E-48EA-9900-C88A389C297B}" destId="{7BEF1F21-FB80-4BA9-8D0A-A687121FA3F8}" srcOrd="0" destOrd="0" parTransId="{7BDEDCFA-545C-4558-9560-7CC98F9E126D}" sibTransId="{40AA001A-5672-4C5E-B90B-95DF22F53AD2}"/>
    <dgm:cxn modelId="{F78733BF-2D73-49FA-A29A-803462FD1350}" srcId="{888B7AD0-102E-48EA-9900-C88A389C297B}" destId="{55C95748-6D75-4673-BD5D-94165F409576}" srcOrd="1" destOrd="0" parTransId="{969CA273-6468-4D83-BED1-AF112DB52827}" sibTransId="{8A76F361-E06B-4431-8FA0-A191FCB1DA30}"/>
    <dgm:cxn modelId="{DBBDB9C4-D9C3-4EA7-95B3-393A58527D6E}" type="presOf" srcId="{B8D858CB-5C6F-483A-9104-5B1E14F02C2E}" destId="{953E51CF-42E8-48D6-A515-39D1A452E6CA}" srcOrd="0" destOrd="0" presId="urn:microsoft.com/office/officeart/2005/8/layout/vProcess5"/>
    <dgm:cxn modelId="{9BEA31F5-34B0-4C98-B70D-FFC2277A9B46}" srcId="{888B7AD0-102E-48EA-9900-C88A389C297B}" destId="{42FC107D-E587-4777-ACBF-A54E495F9113}" srcOrd="2" destOrd="0" parTransId="{517890FA-9CA0-4265-81CE-05FA9E5A6D98}" sibTransId="{B8D858CB-5C6F-483A-9104-5B1E14F02C2E}"/>
    <dgm:cxn modelId="{32AC8304-FB19-4805-B84E-9D4A2520D25D}" type="presOf" srcId="{7BEF1F21-FB80-4BA9-8D0A-A687121FA3F8}" destId="{7FD4BC36-48E2-46C2-8D2A-C0708EE0D6EE}" srcOrd="0" destOrd="0" presId="urn:microsoft.com/office/officeart/2005/8/layout/vProcess5"/>
    <dgm:cxn modelId="{401D5475-6CB0-4DA1-B48A-3D85E21BA05D}" type="presOf" srcId="{888B7AD0-102E-48EA-9900-C88A389C297B}" destId="{98B9E2C6-92E0-47B3-B69A-A6F9F806CF06}" srcOrd="0" destOrd="0" presId="urn:microsoft.com/office/officeart/2005/8/layout/vProcess5"/>
    <dgm:cxn modelId="{8A9B7D75-3CE1-4B78-AF67-24FB9F4924E8}" type="presParOf" srcId="{98B9E2C6-92E0-47B3-B69A-A6F9F806CF06}" destId="{01A8AB7C-184B-4328-9729-75CB45223567}" srcOrd="0" destOrd="0" presId="urn:microsoft.com/office/officeart/2005/8/layout/vProcess5"/>
    <dgm:cxn modelId="{7F66974F-CA81-4D72-ACAE-F042188B908E}" type="presParOf" srcId="{98B9E2C6-92E0-47B3-B69A-A6F9F806CF06}" destId="{7FD4BC36-48E2-46C2-8D2A-C0708EE0D6EE}" srcOrd="1" destOrd="0" presId="urn:microsoft.com/office/officeart/2005/8/layout/vProcess5"/>
    <dgm:cxn modelId="{EE8DD3C3-C725-4287-A855-A65BC28D34EE}" type="presParOf" srcId="{98B9E2C6-92E0-47B3-B69A-A6F9F806CF06}" destId="{ACBE9E04-2390-427C-9A12-21F9B97C87C3}" srcOrd="2" destOrd="0" presId="urn:microsoft.com/office/officeart/2005/8/layout/vProcess5"/>
    <dgm:cxn modelId="{5EFA26F3-A93D-451F-91C4-22C8D05A279E}" type="presParOf" srcId="{98B9E2C6-92E0-47B3-B69A-A6F9F806CF06}" destId="{EADAB179-29A5-4151-9F99-796A897342F8}" srcOrd="3" destOrd="0" presId="urn:microsoft.com/office/officeart/2005/8/layout/vProcess5"/>
    <dgm:cxn modelId="{77268E17-47AF-4283-83AE-EED16B15C8A5}" type="presParOf" srcId="{98B9E2C6-92E0-47B3-B69A-A6F9F806CF06}" destId="{BCA14755-34D5-48DE-9D8C-CA72D6530032}" srcOrd="4" destOrd="0" presId="urn:microsoft.com/office/officeart/2005/8/layout/vProcess5"/>
    <dgm:cxn modelId="{841682C3-B24C-4323-AB7B-97ED81148A96}" type="presParOf" srcId="{98B9E2C6-92E0-47B3-B69A-A6F9F806CF06}" destId="{B2CD241C-D30C-4509-A4E5-80439F32820C}" srcOrd="5" destOrd="0" presId="urn:microsoft.com/office/officeart/2005/8/layout/vProcess5"/>
    <dgm:cxn modelId="{293F0C7A-51C9-44F4-B493-ACBE66D250E1}" type="presParOf" srcId="{98B9E2C6-92E0-47B3-B69A-A6F9F806CF06}" destId="{D8F5240A-B28C-44EE-892E-4876CB4C78CC}" srcOrd="6" destOrd="0" presId="urn:microsoft.com/office/officeart/2005/8/layout/vProcess5"/>
    <dgm:cxn modelId="{819B9B39-DFA7-484A-84F9-05DCF3182DB4}" type="presParOf" srcId="{98B9E2C6-92E0-47B3-B69A-A6F9F806CF06}" destId="{953E51CF-42E8-48D6-A515-39D1A452E6CA}" srcOrd="7" destOrd="0" presId="urn:microsoft.com/office/officeart/2005/8/layout/vProcess5"/>
    <dgm:cxn modelId="{337F049C-B80B-468A-82DE-9A69B600E043}" type="presParOf" srcId="{98B9E2C6-92E0-47B3-B69A-A6F9F806CF06}" destId="{AB77ABD9-EDCD-4F12-B35E-389BD1D70E98}" srcOrd="8" destOrd="0" presId="urn:microsoft.com/office/officeart/2005/8/layout/vProcess5"/>
    <dgm:cxn modelId="{DF7E0DF7-2D76-4E1F-BE3D-738F8C40878B}" type="presParOf" srcId="{98B9E2C6-92E0-47B3-B69A-A6F9F806CF06}" destId="{09F0D6BA-6936-4C2D-8D0B-606826E5D100}" srcOrd="9" destOrd="0" presId="urn:microsoft.com/office/officeart/2005/8/layout/vProcess5"/>
    <dgm:cxn modelId="{E9EE887E-8BAD-4653-8583-5F2791FA4EC5}" type="presParOf" srcId="{98B9E2C6-92E0-47B3-B69A-A6F9F806CF06}" destId="{2C0F8BB0-C488-436D-993D-FCBB77D6E02A}" srcOrd="10" destOrd="0" presId="urn:microsoft.com/office/officeart/2005/8/layout/vProcess5"/>
    <dgm:cxn modelId="{D4B23A40-C3E8-4BE6-BE39-B675578E7589}" type="presParOf" srcId="{98B9E2C6-92E0-47B3-B69A-A6F9F806CF06}" destId="{C2248194-1691-428D-ADB8-C5E63D50C16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2A4A9-58EA-4DFC-93DA-BC6784922A1C}" type="datetimeFigureOut">
              <a:rPr lang="es-BO" smtClean="0"/>
              <a:t>02/02/2016</a:t>
            </a:fld>
            <a:endParaRPr lang="es-B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E0D1-1173-4443-A3FE-C264F0B92B9E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82999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5B7E-D3DB-48D5-A498-FA3EE4382B88}" type="datetimeFigureOut">
              <a:rPr lang="es-BO" smtClean="0"/>
              <a:t>02/02/2016</a:t>
            </a:fld>
            <a:endParaRPr lang="es-B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3E6-E2A8-4907-963D-32E6B833F9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5B7E-D3DB-48D5-A498-FA3EE4382B88}" type="datetimeFigureOut">
              <a:rPr lang="es-BO" smtClean="0"/>
              <a:t>02/02/2016</a:t>
            </a:fld>
            <a:endParaRPr lang="es-B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3E6-E2A8-4907-963D-32E6B833F9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5B7E-D3DB-48D5-A498-FA3EE4382B88}" type="datetimeFigureOut">
              <a:rPr lang="es-BO" smtClean="0"/>
              <a:t>02/02/2016</a:t>
            </a:fld>
            <a:endParaRPr lang="es-B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3E6-E2A8-4907-963D-32E6B833F9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5B7E-D3DB-48D5-A498-FA3EE4382B88}" type="datetimeFigureOut">
              <a:rPr lang="es-BO" smtClean="0"/>
              <a:t>02/02/2016</a:t>
            </a:fld>
            <a:endParaRPr lang="es-B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3E6-E2A8-4907-963D-32E6B833F9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5B7E-D3DB-48D5-A498-FA3EE4382B88}" type="datetimeFigureOut">
              <a:rPr lang="es-BO" smtClean="0"/>
              <a:t>02/02/2016</a:t>
            </a:fld>
            <a:endParaRPr lang="es-B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3E6-E2A8-4907-963D-32E6B833F9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5B7E-D3DB-48D5-A498-FA3EE4382B88}" type="datetimeFigureOut">
              <a:rPr lang="es-BO" smtClean="0"/>
              <a:t>02/02/2016</a:t>
            </a:fld>
            <a:endParaRPr lang="es-B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3E6-E2A8-4907-963D-32E6B833F9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5B7E-D3DB-48D5-A498-FA3EE4382B88}" type="datetimeFigureOut">
              <a:rPr lang="es-BO" smtClean="0"/>
              <a:t>02/02/2016</a:t>
            </a:fld>
            <a:endParaRPr lang="es-B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3E6-E2A8-4907-963D-32E6B833F9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5B7E-D3DB-48D5-A498-FA3EE4382B88}" type="datetimeFigureOut">
              <a:rPr lang="es-BO" smtClean="0"/>
              <a:t>02/02/2016</a:t>
            </a:fld>
            <a:endParaRPr lang="es-B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3E6-E2A8-4907-963D-32E6B833F9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5B7E-D3DB-48D5-A498-FA3EE4382B88}" type="datetimeFigureOut">
              <a:rPr lang="es-BO" smtClean="0"/>
              <a:t>02/02/2016</a:t>
            </a:fld>
            <a:endParaRPr lang="es-B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3E6-E2A8-4907-963D-32E6B833F9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5B7E-D3DB-48D5-A498-FA3EE4382B88}" type="datetimeFigureOut">
              <a:rPr lang="es-BO" smtClean="0"/>
              <a:t>02/02/2016</a:t>
            </a:fld>
            <a:endParaRPr lang="es-B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3E6-E2A8-4907-963D-32E6B833F95C}" type="slidenum">
              <a:rPr lang="es-BO" smtClean="0"/>
              <a:t>‹Nº›</a:t>
            </a:fld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5B7E-D3DB-48D5-A498-FA3EE4382B88}" type="datetimeFigureOut">
              <a:rPr lang="es-BO" smtClean="0"/>
              <a:t>02/02/2016</a:t>
            </a:fld>
            <a:endParaRPr lang="es-B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E3E6-E2A8-4907-963D-32E6B833F95C}" type="slidenum">
              <a:rPr lang="es-BO" smtClean="0"/>
              <a:t>‹Nº›</a:t>
            </a:fld>
            <a:endParaRPr lang="es-BO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35B7E-D3DB-48D5-A498-FA3EE4382B88}" type="datetimeFigureOut">
              <a:rPr lang="es-BO" smtClean="0"/>
              <a:t>02/02/2016</a:t>
            </a:fld>
            <a:endParaRPr lang="es-B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FE3E6-E2A8-4907-963D-32E6B833F95C}" type="slidenum">
              <a:rPr lang="es-BO" smtClean="0"/>
              <a:t>‹Nº›</a:t>
            </a:fld>
            <a:endParaRPr lang="es-BO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117180" cy="1470025"/>
          </a:xfrm>
        </p:spPr>
        <p:txBody>
          <a:bodyPr/>
          <a:lstStyle/>
          <a:p>
            <a:pPr algn="ctr"/>
            <a:endParaRPr lang="es-BO" dirty="0">
              <a:solidFill>
                <a:srgbClr val="00CC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315916"/>
          </a:xfrm>
        </p:spPr>
        <p:txBody>
          <a:bodyPr>
            <a:normAutofit/>
          </a:bodyPr>
          <a:lstStyle/>
          <a:p>
            <a:pPr algn="r"/>
            <a:endParaRPr lang="es-BO" dirty="0" smtClean="0"/>
          </a:p>
          <a:p>
            <a:pPr algn="r"/>
            <a:endParaRPr lang="es-BO" dirty="0"/>
          </a:p>
          <a:p>
            <a:pPr algn="r"/>
            <a:r>
              <a:rPr lang="es-BO" b="1" dirty="0" smtClean="0"/>
              <a:t>Lic. Claudia Avila M.</a:t>
            </a:r>
            <a:endParaRPr lang="es-BO" b="1" dirty="0"/>
          </a:p>
        </p:txBody>
      </p:sp>
      <p:sp>
        <p:nvSpPr>
          <p:cNvPr id="4" name="3 Rectángulo"/>
          <p:cNvSpPr/>
          <p:nvPr/>
        </p:nvSpPr>
        <p:spPr>
          <a:xfrm>
            <a:off x="825094" y="1484784"/>
            <a:ext cx="7488832" cy="288032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BO" sz="36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INFORME MUNDIAL SOBRE </a:t>
            </a:r>
            <a:r>
              <a:rPr lang="es-BO" sz="3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DISCAPACIDAD</a:t>
            </a:r>
            <a:endParaRPr lang="es-BO" sz="36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825481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4" y="332656"/>
            <a:ext cx="107982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8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/>
              <a:t>Poblaciones vulnerables</a:t>
            </a:r>
            <a:r>
              <a:rPr lang="es-BO" dirty="0"/>
              <a:t/>
            </a:r>
            <a:br>
              <a:rPr lang="es-BO" dirty="0"/>
            </a:b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dirty="0" smtClean="0"/>
              <a:t>Prevalencia en:</a:t>
            </a:r>
          </a:p>
          <a:p>
            <a:pPr marL="0" indent="0">
              <a:buNone/>
            </a:pPr>
            <a:endParaRPr lang="es-BO" dirty="0" smtClean="0"/>
          </a:p>
          <a:p>
            <a:pPr>
              <a:buFontTx/>
              <a:buChar char="-"/>
            </a:pPr>
            <a:r>
              <a:rPr lang="es-BO" b="1" dirty="0" smtClean="0">
                <a:solidFill>
                  <a:srgbClr val="FF0000"/>
                </a:solidFill>
              </a:rPr>
              <a:t>Países </a:t>
            </a:r>
            <a:r>
              <a:rPr lang="es-BO" b="1" dirty="0">
                <a:solidFill>
                  <a:srgbClr val="FF0000"/>
                </a:solidFill>
              </a:rPr>
              <a:t>de ingresos bajos </a:t>
            </a:r>
            <a:endParaRPr lang="es-BO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s-BO" b="1" dirty="0" smtClean="0"/>
              <a:t>Las </a:t>
            </a:r>
            <a:r>
              <a:rPr lang="es-BO" b="1" dirty="0"/>
              <a:t>mujeres </a:t>
            </a:r>
          </a:p>
          <a:p>
            <a:pPr>
              <a:buFontTx/>
              <a:buChar char="-"/>
            </a:pPr>
            <a:r>
              <a:rPr lang="es-BO" b="1" dirty="0" smtClean="0"/>
              <a:t>Los ancianos</a:t>
            </a:r>
          </a:p>
          <a:p>
            <a:pPr>
              <a:buFontTx/>
              <a:buChar char="-"/>
            </a:pPr>
            <a:r>
              <a:rPr lang="es-BO" b="1" dirty="0" smtClean="0"/>
              <a:t>Los niños de las familias más pobres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4669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6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/>
          <a:lstStyle/>
          <a:p>
            <a:pPr marL="0" indent="0" algn="ctr">
              <a:buNone/>
            </a:pPr>
            <a:r>
              <a:rPr lang="es-BO" sz="2800" b="1" dirty="0" smtClean="0">
                <a:solidFill>
                  <a:srgbClr val="FF0000"/>
                </a:solidFill>
              </a:rPr>
              <a:t>OBSTÁCULOS y BARRERAS</a:t>
            </a:r>
            <a:r>
              <a:rPr lang="es-BO" dirty="0" smtClean="0">
                <a:solidFill>
                  <a:srgbClr val="FF0000"/>
                </a:solidFill>
              </a:rPr>
              <a:t> </a:t>
            </a:r>
            <a:endParaRPr lang="es-BO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3393901"/>
            <a:ext cx="3609975" cy="29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3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/>
              <a:t>¿Cuáles son los obstáculos </a:t>
            </a:r>
            <a:r>
              <a:rPr lang="es-BO" b="1" dirty="0" err="1"/>
              <a:t>discapacitantes</a:t>
            </a:r>
            <a:r>
              <a:rPr lang="es-BO" b="1" dirty="0"/>
              <a:t>?</a:t>
            </a:r>
            <a:r>
              <a:rPr lang="es-BO" dirty="0"/>
              <a:t/>
            </a:r>
            <a:br>
              <a:rPr lang="es-BO" dirty="0"/>
            </a:b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285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B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89700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4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117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BO" sz="3200" b="1" dirty="0" smtClean="0">
                <a:solidFill>
                  <a:srgbClr val="FF0000"/>
                </a:solidFill>
              </a:rPr>
              <a:t>DESVENTAJAS</a:t>
            </a:r>
            <a:endParaRPr lang="es-BO" sz="3200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140968"/>
            <a:ext cx="3324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2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pPr algn="ctr"/>
            <a:r>
              <a:rPr lang="es-BO" sz="2800" b="1" dirty="0"/>
              <a:t>¿Cómo está afectada la vida de las personas con discapacidad?</a:t>
            </a:r>
            <a:endParaRPr lang="es-BO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2" y="1484784"/>
            <a:ext cx="7450990" cy="51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BO" dirty="0"/>
              <a:t>Los obstáculos </a:t>
            </a:r>
            <a:r>
              <a:rPr lang="es-BO" dirty="0" err="1"/>
              <a:t>discapacitantes</a:t>
            </a:r>
            <a:r>
              <a:rPr lang="es-BO" dirty="0"/>
              <a:t> contribuyen a las desventajas que experimentan las personas con discapacidad</a:t>
            </a:r>
            <a:r>
              <a:rPr lang="es-BO" dirty="0" smtClean="0"/>
              <a:t>.</a:t>
            </a:r>
          </a:p>
          <a:p>
            <a:pPr marL="0" indent="0">
              <a:buNone/>
            </a:pPr>
            <a:endParaRPr lang="es-BO" dirty="0" smtClean="0"/>
          </a:p>
          <a:p>
            <a:pPr marL="0" indent="0">
              <a:buNone/>
            </a:pPr>
            <a:r>
              <a:rPr lang="es-BO" sz="2000" b="1" u="sng" dirty="0" smtClean="0"/>
              <a:t>Desventajas:</a:t>
            </a:r>
          </a:p>
          <a:p>
            <a:r>
              <a:rPr lang="es-BO" sz="2000" b="1" dirty="0"/>
              <a:t>Peores resultados sanitarios </a:t>
            </a:r>
            <a:endParaRPr lang="es-BO" sz="2000" dirty="0"/>
          </a:p>
          <a:p>
            <a:r>
              <a:rPr lang="es-BO" sz="2000" b="1" dirty="0" smtClean="0"/>
              <a:t>Peores </a:t>
            </a:r>
            <a:r>
              <a:rPr lang="es-BO" sz="2000" b="1" dirty="0"/>
              <a:t>resultados académicos</a:t>
            </a:r>
            <a:endParaRPr lang="es-BO" sz="2000" dirty="0"/>
          </a:p>
          <a:p>
            <a:r>
              <a:rPr lang="es-BO" sz="2000" b="1" dirty="0" smtClean="0"/>
              <a:t>Menor </a:t>
            </a:r>
            <a:r>
              <a:rPr lang="es-BO" sz="2000" b="1" dirty="0"/>
              <a:t>participación económica</a:t>
            </a:r>
            <a:endParaRPr lang="es-BO" sz="2000" dirty="0"/>
          </a:p>
          <a:p>
            <a:r>
              <a:rPr lang="es-BO" sz="2000" b="1" dirty="0" smtClean="0"/>
              <a:t>Tasas </a:t>
            </a:r>
            <a:r>
              <a:rPr lang="es-BO" sz="2000" b="1" dirty="0"/>
              <a:t>más altas de pobreza</a:t>
            </a:r>
            <a:endParaRPr lang="es-BO" sz="2000" dirty="0"/>
          </a:p>
          <a:p>
            <a:r>
              <a:rPr lang="es-BO" sz="2000" b="1" dirty="0" smtClean="0"/>
              <a:t>Mayor </a:t>
            </a:r>
            <a:r>
              <a:rPr lang="es-BO" sz="2000" b="1" dirty="0"/>
              <a:t>dependencia y participación </a:t>
            </a:r>
            <a:r>
              <a:rPr lang="es-BO" sz="2000" b="1" dirty="0" smtClean="0"/>
              <a:t>limitada</a:t>
            </a:r>
            <a:endParaRPr lang="es-BO" sz="2000" dirty="0"/>
          </a:p>
        </p:txBody>
      </p:sp>
    </p:spTree>
    <p:extLst>
      <p:ext uri="{BB962C8B-B14F-4D97-AF65-F5344CB8AC3E}">
        <p14:creationId xmlns:p14="http://schemas.microsoft.com/office/powerpoint/2010/main" val="12317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261599"/>
          </a:xfrm>
        </p:spPr>
        <p:txBody>
          <a:bodyPr/>
          <a:lstStyle/>
          <a:p>
            <a:pPr marL="0" indent="0" algn="ctr">
              <a:buNone/>
            </a:pPr>
            <a:r>
              <a:rPr lang="es-BO" sz="2400" b="1" dirty="0"/>
              <a:t>Peores resultados sanitarios </a:t>
            </a:r>
            <a:endParaRPr lang="es-BO" sz="2400" dirty="0"/>
          </a:p>
          <a:p>
            <a:pPr marL="0" indent="0">
              <a:buNone/>
            </a:pPr>
            <a:endParaRPr lang="es-BO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996952"/>
            <a:ext cx="5991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7601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3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3690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/>
          <a:lstStyle/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9501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5612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973567"/>
          </a:xfrm>
        </p:spPr>
        <p:txBody>
          <a:bodyPr/>
          <a:lstStyle/>
          <a:p>
            <a:pPr marL="0" indent="0" algn="ctr">
              <a:buNone/>
            </a:pPr>
            <a:r>
              <a:rPr lang="es-BO" sz="2400" b="1" dirty="0"/>
              <a:t>Tasas más altas de pobreza</a:t>
            </a:r>
            <a:endParaRPr lang="es-BO" sz="2400" dirty="0"/>
          </a:p>
          <a:p>
            <a:endParaRPr lang="es-BO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89897"/>
            <a:ext cx="2756322" cy="263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5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/>
              <a:t>¿Qué es informe mundial sobre la discapacidad?</a:t>
            </a:r>
            <a:br>
              <a:rPr lang="es-BO" b="1" dirty="0"/>
            </a:b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844824"/>
            <a:ext cx="7416824" cy="2664297"/>
          </a:xfrm>
        </p:spPr>
        <p:txBody>
          <a:bodyPr>
            <a:normAutofit/>
          </a:bodyPr>
          <a:lstStyle/>
          <a:p>
            <a:r>
              <a:rPr lang="es-BO" dirty="0" smtClean="0"/>
              <a:t>Es un documento internacional elaborado por </a:t>
            </a:r>
            <a:r>
              <a:rPr lang="es-BO" b="1" dirty="0" smtClean="0"/>
              <a:t>+ </a:t>
            </a:r>
            <a:r>
              <a:rPr lang="es-BO" b="1" dirty="0"/>
              <a:t>de 70 países</a:t>
            </a:r>
            <a:r>
              <a:rPr lang="es-BO" dirty="0"/>
              <a:t> que reúne </a:t>
            </a:r>
            <a:r>
              <a:rPr lang="es-BO" sz="2000" b="1" dirty="0">
                <a:solidFill>
                  <a:srgbClr val="FF0000"/>
                </a:solidFill>
              </a:rPr>
              <a:t>toda la información disponible sobre la discapacidad </a:t>
            </a:r>
            <a:r>
              <a:rPr lang="es-BO" dirty="0"/>
              <a:t>con el fin de mejorar la vida de las personas con </a:t>
            </a:r>
            <a:r>
              <a:rPr lang="es-BO" dirty="0" smtClean="0"/>
              <a:t>discapacidad</a:t>
            </a:r>
          </a:p>
          <a:p>
            <a:pPr marL="0" indent="0">
              <a:buNone/>
            </a:pPr>
            <a:endParaRPr lang="es-BO" dirty="0" smtClean="0"/>
          </a:p>
          <a:p>
            <a:r>
              <a:rPr lang="es-ES" dirty="0" smtClean="0"/>
              <a:t>La </a:t>
            </a:r>
            <a:r>
              <a:rPr lang="es-ES" b="1" dirty="0" smtClean="0"/>
              <a:t>Organización </a:t>
            </a:r>
            <a:r>
              <a:rPr lang="es-ES" b="1" dirty="0"/>
              <a:t>Mundial de la Salud</a:t>
            </a:r>
            <a:r>
              <a:rPr lang="es-ES" dirty="0"/>
              <a:t>, </a:t>
            </a:r>
            <a:r>
              <a:rPr lang="es-ES" dirty="0" smtClean="0"/>
              <a:t>y el </a:t>
            </a:r>
            <a:r>
              <a:rPr lang="es-ES" b="1" dirty="0" smtClean="0"/>
              <a:t>Grupo </a:t>
            </a:r>
            <a:r>
              <a:rPr lang="es-ES" b="1" dirty="0"/>
              <a:t>del Banco </a:t>
            </a:r>
            <a:r>
              <a:rPr lang="es-ES" b="1" dirty="0" smtClean="0"/>
              <a:t>Mundial</a:t>
            </a:r>
            <a:r>
              <a:rPr lang="es-ES" dirty="0"/>
              <a:t> </a:t>
            </a:r>
            <a:r>
              <a:rPr lang="es-ES" dirty="0" smtClean="0"/>
              <a:t>la publican </a:t>
            </a:r>
            <a:r>
              <a:rPr lang="es-ES" dirty="0"/>
              <a:t>en junio de 2011</a:t>
            </a:r>
            <a:endParaRPr lang="es-B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5076602" cy="207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B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692696"/>
            <a:ext cx="712879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67744" y="2852936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970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6692"/>
            <a:ext cx="714829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43608" y="5733256"/>
            <a:ext cx="714829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7" name="6 Rectángulo"/>
          <p:cNvSpPr/>
          <p:nvPr/>
        </p:nvSpPr>
        <p:spPr>
          <a:xfrm>
            <a:off x="6444208" y="836712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Rectángulo"/>
          <p:cNvSpPr/>
          <p:nvPr/>
        </p:nvSpPr>
        <p:spPr>
          <a:xfrm>
            <a:off x="3923928" y="1772816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601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901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BO" sz="2400" b="1" dirty="0"/>
              <a:t>Peores resultados académicos</a:t>
            </a:r>
            <a:endParaRPr lang="es-BO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84975"/>
            <a:ext cx="3956471" cy="302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8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287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24109" y="5589240"/>
            <a:ext cx="714829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529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829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BO" sz="2400" b="1" dirty="0"/>
              <a:t>Menor participación </a:t>
            </a:r>
            <a:r>
              <a:rPr lang="es-BO" sz="2400" b="1" dirty="0" smtClean="0"/>
              <a:t>económica</a:t>
            </a:r>
            <a:endParaRPr lang="es-BO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3429000"/>
            <a:ext cx="51720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2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Rectángulo"/>
          <p:cNvSpPr/>
          <p:nvPr/>
        </p:nvSpPr>
        <p:spPr>
          <a:xfrm>
            <a:off x="4371178" y="6013766"/>
            <a:ext cx="376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1200" dirty="0"/>
              <a:t>Organización para la Cooperación y el Desarrollo Económicos (</a:t>
            </a:r>
            <a:r>
              <a:rPr lang="es-BO" sz="1200" i="1" dirty="0"/>
              <a:t>OCDE</a:t>
            </a:r>
            <a:r>
              <a:rPr lang="es-BO" sz="1200" dirty="0"/>
              <a:t>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44008" y="90872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7" name="6 Rectángulo"/>
          <p:cNvSpPr/>
          <p:nvPr/>
        </p:nvSpPr>
        <p:spPr>
          <a:xfrm>
            <a:off x="3851920" y="1196752"/>
            <a:ext cx="41044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17" y="620688"/>
            <a:ext cx="70389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61417" y="5373216"/>
            <a:ext cx="7078873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838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8295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BO" sz="2400" b="1" dirty="0"/>
              <a:t>Mayor dependencia y participación limitada</a:t>
            </a:r>
            <a:endParaRPr lang="es-BO" sz="2400" dirty="0"/>
          </a:p>
          <a:p>
            <a:endParaRPr lang="es-B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61" y="2708920"/>
            <a:ext cx="6124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1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620688"/>
            <a:ext cx="7061990" cy="52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Rectángulo"/>
          <p:cNvSpPr/>
          <p:nvPr/>
        </p:nvSpPr>
        <p:spPr>
          <a:xfrm>
            <a:off x="1043607" y="764704"/>
            <a:ext cx="7061989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b="1" dirty="0" smtClean="0">
                <a:solidFill>
                  <a:srgbClr val="002060"/>
                </a:solidFill>
              </a:rPr>
              <a:t>Participación de las personas con discapacidad en la comunidad</a:t>
            </a:r>
            <a:endParaRPr lang="es-BO" sz="2000" b="1" dirty="0">
              <a:solidFill>
                <a:srgbClr val="00206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43608" y="2132856"/>
            <a:ext cx="3168352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1400" b="1" dirty="0" smtClean="0">
                <a:solidFill>
                  <a:srgbClr val="002060"/>
                </a:solidFill>
              </a:rPr>
              <a:t>20 al 40 % de las personas con discapacidad no ven satisfechas sus necesidades de asistencia en relación con las actividades que realiza cotidianamente</a:t>
            </a:r>
          </a:p>
          <a:p>
            <a:endParaRPr lang="es-BO" sz="1400" b="1" dirty="0">
              <a:solidFill>
                <a:srgbClr val="002060"/>
              </a:solidFill>
            </a:endParaRPr>
          </a:p>
          <a:p>
            <a:r>
              <a:rPr lang="es-BO" sz="1400" b="1" dirty="0" smtClean="0">
                <a:solidFill>
                  <a:srgbClr val="002060"/>
                </a:solidFill>
              </a:rPr>
              <a:t>En los EEUU, el 70 % de los adultos confían a terceras personas su asistencia en actividades cotidianas </a:t>
            </a:r>
            <a:endParaRPr lang="es-BO" sz="1400" b="1" dirty="0">
              <a:solidFill>
                <a:srgbClr val="00206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91684" y="1880828"/>
            <a:ext cx="3692683" cy="3636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BO" sz="1400" b="1" dirty="0">
              <a:solidFill>
                <a:srgbClr val="10106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403058" y="1736812"/>
            <a:ext cx="702539" cy="3996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BO" sz="1400" b="1" dirty="0">
              <a:solidFill>
                <a:srgbClr val="10106E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8" y="2109607"/>
            <a:ext cx="3324586" cy="268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5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287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93527" y="4941168"/>
            <a:ext cx="707887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929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BO" sz="2400" b="1" dirty="0" smtClean="0">
                <a:solidFill>
                  <a:srgbClr val="FF0000"/>
                </a:solidFill>
              </a:rPr>
              <a:t>¿COMO ABORDAR LOS OBSTÁCULOS Y DESIGUALDADES?</a:t>
            </a:r>
            <a:endParaRPr lang="es-BO" sz="2400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788694" cy="277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9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3439" y="476672"/>
            <a:ext cx="7125113" cy="1025084"/>
          </a:xfrm>
        </p:spPr>
        <p:txBody>
          <a:bodyPr/>
          <a:lstStyle/>
          <a:p>
            <a:pPr algn="ctr"/>
            <a:r>
              <a:rPr lang="es-BO" b="1" dirty="0" smtClean="0"/>
              <a:t>RELACIONADO al</a:t>
            </a:r>
            <a:br>
              <a:rPr lang="es-BO" b="1" dirty="0" smtClean="0"/>
            </a:br>
            <a:r>
              <a:rPr lang="es-BO" b="1" dirty="0" smtClean="0"/>
              <a:t>Modelo de la CIF</a:t>
            </a:r>
            <a:endParaRPr lang="es-BO" b="1" dirty="0"/>
          </a:p>
        </p:txBody>
      </p:sp>
      <p:pic>
        <p:nvPicPr>
          <p:cNvPr id="5122" name="Picture 2" descr="D:\EIFODEC\rbc 2016 c\capacitaciones\sif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5616624" cy="333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55576" y="162880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1600" dirty="0" smtClean="0"/>
              <a:t>La </a:t>
            </a:r>
            <a:r>
              <a:rPr lang="es-BO" sz="1600" dirty="0"/>
              <a:t>Clasificación Internacional del Funcionamiento, de la Discapacidad y de la Salud (CIF) constituye el marco conceptual de la OMS para una nueva comprensión del funcionamiento, la  discapacidad y la </a:t>
            </a:r>
            <a:r>
              <a:rPr lang="es-BO" sz="1600" dirty="0" smtClean="0"/>
              <a:t>salud</a:t>
            </a:r>
          </a:p>
          <a:p>
            <a:endParaRPr lang="es-BO" sz="1600" dirty="0" smtClean="0"/>
          </a:p>
          <a:p>
            <a:r>
              <a:rPr lang="es-BO" sz="1600" b="1" dirty="0"/>
              <a:t>Posee 4 componentes: </a:t>
            </a:r>
            <a:r>
              <a:rPr lang="es-BO" sz="1600" dirty="0"/>
              <a:t>funciones y  estructuras corporales, actividad y participación, factores ambientales y factores </a:t>
            </a:r>
            <a:r>
              <a:rPr lang="es-BO" sz="1600" dirty="0" smtClean="0"/>
              <a:t>personales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660232" y="3717032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1600" b="1" dirty="0"/>
              <a:t>Mirada Biopsicosocial</a:t>
            </a:r>
          </a:p>
          <a:p>
            <a:pPr algn="ctr"/>
            <a:endParaRPr lang="es-BO" sz="1600" b="1" dirty="0" smtClean="0"/>
          </a:p>
          <a:p>
            <a:pPr algn="ctr"/>
            <a:r>
              <a:rPr lang="es-BO" sz="1600" dirty="0" smtClean="0"/>
              <a:t>Bienestar</a:t>
            </a:r>
          </a:p>
          <a:p>
            <a:pPr algn="ctr"/>
            <a:r>
              <a:rPr lang="es-BO" sz="1600" dirty="0" smtClean="0"/>
              <a:t>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39491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es-BO" b="1" dirty="0" smtClean="0"/>
              <a:t>RETOS Y RECOMENDACIONES</a:t>
            </a:r>
            <a:endParaRPr lang="es-B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84784"/>
            <a:ext cx="7739021" cy="5373216"/>
          </a:xfrm>
        </p:spPr>
        <p:txBody>
          <a:bodyPr>
            <a:normAutofit/>
          </a:bodyPr>
          <a:lstStyle/>
          <a:p>
            <a:pPr algn="ctr"/>
            <a:endParaRPr lang="es-BO" dirty="0"/>
          </a:p>
          <a:p>
            <a:endParaRPr lang="es-BO" dirty="0"/>
          </a:p>
        </p:txBody>
      </p:sp>
      <p:sp>
        <p:nvSpPr>
          <p:cNvPr id="6" name="5 Rectángulo"/>
          <p:cNvSpPr/>
          <p:nvPr/>
        </p:nvSpPr>
        <p:spPr>
          <a:xfrm>
            <a:off x="611560" y="1260045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1600" dirty="0">
                <a:solidFill>
                  <a:srgbClr val="002060"/>
                </a:solidFill>
              </a:rPr>
              <a:t>La discapacidad es compleja y puede ser difícil de medir. Es necesario unificar criterios y metodologías en todo el mundo</a:t>
            </a:r>
          </a:p>
          <a:p>
            <a:endParaRPr lang="es-BO" sz="1600" dirty="0" smtClean="0">
              <a:solidFill>
                <a:srgbClr val="002060"/>
              </a:solidFill>
            </a:endParaRPr>
          </a:p>
          <a:p>
            <a:r>
              <a:rPr lang="es-BO" sz="1600" dirty="0" smtClean="0">
                <a:solidFill>
                  <a:srgbClr val="002060"/>
                </a:solidFill>
              </a:rPr>
              <a:t>Se </a:t>
            </a:r>
            <a:r>
              <a:rPr lang="es-BO" sz="1600" dirty="0">
                <a:solidFill>
                  <a:srgbClr val="002060"/>
                </a:solidFill>
              </a:rPr>
              <a:t>recomienda a los gobiernos </a:t>
            </a:r>
            <a:r>
              <a:rPr lang="es-BO" sz="1600" dirty="0" smtClean="0">
                <a:solidFill>
                  <a:srgbClr val="002060"/>
                </a:solidFill>
              </a:rPr>
              <a:t>:</a:t>
            </a:r>
          </a:p>
          <a:p>
            <a:endParaRPr lang="es-BO" dirty="0">
              <a:solidFill>
                <a:srgbClr val="002060"/>
              </a:solidFill>
            </a:endParaRPr>
          </a:p>
          <a:p>
            <a:pPr lvl="0"/>
            <a:r>
              <a:rPr lang="es-BO" b="1" dirty="0">
                <a:solidFill>
                  <a:srgbClr val="002060"/>
                </a:solidFill>
              </a:rPr>
              <a:t>Adoptar la </a:t>
            </a:r>
            <a:r>
              <a:rPr lang="es-BO" b="1" dirty="0" smtClean="0">
                <a:solidFill>
                  <a:srgbClr val="002060"/>
                </a:solidFill>
              </a:rPr>
              <a:t>CIF</a:t>
            </a:r>
          </a:p>
          <a:p>
            <a:pPr lvl="0"/>
            <a:endParaRPr lang="es-BO" dirty="0">
              <a:solidFill>
                <a:srgbClr val="002060"/>
              </a:solidFill>
            </a:endParaRPr>
          </a:p>
          <a:p>
            <a:pPr lvl="0"/>
            <a:r>
              <a:rPr lang="es-BO" b="1" dirty="0">
                <a:solidFill>
                  <a:srgbClr val="002060"/>
                </a:solidFill>
              </a:rPr>
              <a:t>Mejorar </a:t>
            </a:r>
            <a:r>
              <a:rPr lang="es-BO" b="1" dirty="0" smtClean="0">
                <a:solidFill>
                  <a:srgbClr val="002060"/>
                </a:solidFill>
              </a:rPr>
              <a:t>los </a:t>
            </a:r>
            <a:r>
              <a:rPr lang="es-BO" b="1" dirty="0">
                <a:solidFill>
                  <a:srgbClr val="002060"/>
                </a:solidFill>
              </a:rPr>
              <a:t>datos </a:t>
            </a:r>
            <a:r>
              <a:rPr lang="es-BO" dirty="0">
                <a:solidFill>
                  <a:srgbClr val="002060"/>
                </a:solidFill>
              </a:rPr>
              <a:t>(Mejorar la recopilación de datos sobre discapacidad</a:t>
            </a:r>
            <a:r>
              <a:rPr lang="es-BO" dirty="0" smtClean="0">
                <a:solidFill>
                  <a:srgbClr val="002060"/>
                </a:solidFill>
              </a:rPr>
              <a:t>)</a:t>
            </a:r>
          </a:p>
          <a:p>
            <a:pPr lvl="0"/>
            <a:endParaRPr lang="es-BO" dirty="0">
              <a:solidFill>
                <a:srgbClr val="002060"/>
              </a:solidFill>
            </a:endParaRPr>
          </a:p>
          <a:p>
            <a:pPr lvl="0"/>
            <a:r>
              <a:rPr lang="es-BO" b="1" dirty="0">
                <a:solidFill>
                  <a:srgbClr val="002060"/>
                </a:solidFill>
              </a:rPr>
              <a:t>Adoptar estrategias y planes de acción nacionales sobre </a:t>
            </a:r>
            <a:r>
              <a:rPr lang="es-BO" b="1" dirty="0" smtClean="0">
                <a:solidFill>
                  <a:srgbClr val="002060"/>
                </a:solidFill>
              </a:rPr>
              <a:t>discapacidad</a:t>
            </a:r>
          </a:p>
          <a:p>
            <a:pPr lvl="0"/>
            <a:endParaRPr lang="es-BO" dirty="0">
              <a:solidFill>
                <a:srgbClr val="002060"/>
              </a:solidFill>
            </a:endParaRPr>
          </a:p>
          <a:p>
            <a:pPr lvl="0"/>
            <a:r>
              <a:rPr lang="es-BO" b="1" dirty="0">
                <a:solidFill>
                  <a:srgbClr val="002060"/>
                </a:solidFill>
              </a:rPr>
              <a:t>Garantizar la participación de PCD en la aplicación de programas y </a:t>
            </a:r>
            <a:r>
              <a:rPr lang="es-BO" b="1" dirty="0" smtClean="0">
                <a:solidFill>
                  <a:srgbClr val="002060"/>
                </a:solidFill>
              </a:rPr>
              <a:t>políticas</a:t>
            </a:r>
          </a:p>
          <a:p>
            <a:pPr lvl="0"/>
            <a:endParaRPr lang="es-BO" dirty="0">
              <a:solidFill>
                <a:srgbClr val="002060"/>
              </a:solidFill>
            </a:endParaRPr>
          </a:p>
          <a:p>
            <a:pPr lvl="0"/>
            <a:r>
              <a:rPr lang="es-BO" b="1" dirty="0">
                <a:solidFill>
                  <a:srgbClr val="002060"/>
                </a:solidFill>
              </a:rPr>
              <a:t>Promover el acceso a los servicios generales </a:t>
            </a:r>
            <a:endParaRPr lang="es-BO" b="1" dirty="0" smtClean="0">
              <a:solidFill>
                <a:srgbClr val="002060"/>
              </a:solidFill>
            </a:endParaRPr>
          </a:p>
          <a:p>
            <a:pPr lvl="0"/>
            <a:endParaRPr lang="es-BO" b="1" dirty="0">
              <a:solidFill>
                <a:srgbClr val="002060"/>
              </a:solidFill>
            </a:endParaRPr>
          </a:p>
          <a:p>
            <a:pPr lvl="0"/>
            <a:r>
              <a:rPr lang="es-BO" b="1" dirty="0" smtClean="0">
                <a:solidFill>
                  <a:srgbClr val="002060"/>
                </a:solidFill>
              </a:rPr>
              <a:t>Expandir los servicios a la comunidad </a:t>
            </a:r>
            <a:r>
              <a:rPr lang="es-BO" dirty="0" smtClean="0">
                <a:solidFill>
                  <a:srgbClr val="002060"/>
                </a:solidFill>
              </a:rPr>
              <a:t>(programas mixtos de atención, planes de vida independiente, RBC)</a:t>
            </a:r>
          </a:p>
        </p:txBody>
      </p:sp>
    </p:spTree>
    <p:extLst>
      <p:ext uri="{BB962C8B-B14F-4D97-AF65-F5344CB8AC3E}">
        <p14:creationId xmlns:p14="http://schemas.microsoft.com/office/powerpoint/2010/main" val="513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1451" y="260648"/>
            <a:ext cx="7125113" cy="924475"/>
          </a:xfrm>
        </p:spPr>
        <p:txBody>
          <a:bodyPr/>
          <a:lstStyle/>
          <a:p>
            <a:pPr algn="ctr"/>
            <a:r>
              <a:rPr lang="es-BO" b="1" dirty="0" smtClean="0"/>
              <a:t>RETOS Y RECOMENDACIONES</a:t>
            </a:r>
            <a:endParaRPr lang="es-B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84784"/>
            <a:ext cx="7739021" cy="5373216"/>
          </a:xfrm>
        </p:spPr>
        <p:txBody>
          <a:bodyPr>
            <a:normAutofit/>
          </a:bodyPr>
          <a:lstStyle/>
          <a:p>
            <a:pPr algn="ctr"/>
            <a:endParaRPr lang="es-BO" dirty="0"/>
          </a:p>
          <a:p>
            <a:endParaRPr lang="es-BO" dirty="0"/>
          </a:p>
        </p:txBody>
      </p:sp>
      <p:sp>
        <p:nvSpPr>
          <p:cNvPr id="6" name="5 Rectángulo"/>
          <p:cNvSpPr/>
          <p:nvPr/>
        </p:nvSpPr>
        <p:spPr>
          <a:xfrm>
            <a:off x="611560" y="1225689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b="1" dirty="0">
                <a:solidFill>
                  <a:srgbClr val="002060"/>
                </a:solidFill>
              </a:rPr>
              <a:t>Proporcionar financiación suficiente y mejorar la asequibilidad</a:t>
            </a:r>
            <a:r>
              <a:rPr lang="es-BO" dirty="0">
                <a:solidFill>
                  <a:srgbClr val="002060"/>
                </a:solidFill>
              </a:rPr>
              <a:t> (Invertir en programas específicos para discapacidad</a:t>
            </a:r>
            <a:r>
              <a:rPr lang="es-BO" dirty="0" smtClean="0">
                <a:solidFill>
                  <a:srgbClr val="002060"/>
                </a:solidFill>
              </a:rPr>
              <a:t>)</a:t>
            </a:r>
          </a:p>
          <a:p>
            <a:endParaRPr lang="es-BO" dirty="0">
              <a:solidFill>
                <a:srgbClr val="002060"/>
              </a:solidFill>
            </a:endParaRPr>
          </a:p>
          <a:p>
            <a:pPr lvl="0"/>
            <a:r>
              <a:rPr lang="es-BO" b="1" dirty="0" smtClean="0">
                <a:solidFill>
                  <a:srgbClr val="002060"/>
                </a:solidFill>
              </a:rPr>
              <a:t>Mejorar la accesibilidad económica </a:t>
            </a:r>
            <a:r>
              <a:rPr lang="es-BO" dirty="0" smtClean="0">
                <a:solidFill>
                  <a:srgbClr val="002060"/>
                </a:solidFill>
              </a:rPr>
              <a:t>(reasignación de recursos, presupuesto descentralizados)</a:t>
            </a:r>
          </a:p>
          <a:p>
            <a:pPr lvl="0"/>
            <a:endParaRPr lang="es-BO" dirty="0" smtClean="0">
              <a:solidFill>
                <a:srgbClr val="002060"/>
              </a:solidFill>
            </a:endParaRPr>
          </a:p>
          <a:p>
            <a:pPr lvl="0"/>
            <a:r>
              <a:rPr lang="es-BO" b="1" dirty="0" smtClean="0">
                <a:solidFill>
                  <a:srgbClr val="002060"/>
                </a:solidFill>
              </a:rPr>
              <a:t>Mejorar la capacidad de recursos humanos </a:t>
            </a:r>
            <a:r>
              <a:rPr lang="es-BO" dirty="0" smtClean="0">
                <a:solidFill>
                  <a:srgbClr val="002060"/>
                </a:solidFill>
              </a:rPr>
              <a:t>(Mejorar la educación, formación y contratación del personal)</a:t>
            </a:r>
          </a:p>
          <a:p>
            <a:pPr lvl="0"/>
            <a:endParaRPr lang="es-BO" dirty="0" smtClean="0">
              <a:solidFill>
                <a:srgbClr val="002060"/>
              </a:solidFill>
            </a:endParaRPr>
          </a:p>
          <a:p>
            <a:pPr lvl="0"/>
            <a:r>
              <a:rPr lang="es-BO" b="1" dirty="0" smtClean="0">
                <a:solidFill>
                  <a:srgbClr val="002060"/>
                </a:solidFill>
              </a:rPr>
              <a:t>Fortalecer la investigación y recopilación de datos (estadísticas nacionales)</a:t>
            </a:r>
            <a:endParaRPr lang="es-BO" dirty="0" smtClean="0">
              <a:solidFill>
                <a:srgbClr val="002060"/>
              </a:solidFill>
            </a:endParaRPr>
          </a:p>
          <a:p>
            <a:pPr lvl="0"/>
            <a:endParaRPr lang="es-BO" b="1" dirty="0" smtClean="0">
              <a:solidFill>
                <a:srgbClr val="002060"/>
              </a:solidFill>
            </a:endParaRPr>
          </a:p>
          <a:p>
            <a:pPr lvl="0"/>
            <a:r>
              <a:rPr lang="es-BO" b="1" dirty="0" smtClean="0">
                <a:solidFill>
                  <a:srgbClr val="002060"/>
                </a:solidFill>
              </a:rPr>
              <a:t>Mejorar políticas </a:t>
            </a:r>
            <a:r>
              <a:rPr lang="es-BO" dirty="0" smtClean="0">
                <a:solidFill>
                  <a:srgbClr val="002060"/>
                </a:solidFill>
              </a:rPr>
              <a:t>(seguimiento al cumplimiento de la norma)</a:t>
            </a:r>
          </a:p>
          <a:p>
            <a:pPr lvl="0"/>
            <a:r>
              <a:rPr lang="es-BO" b="1" dirty="0" smtClean="0">
                <a:solidFill>
                  <a:srgbClr val="002060"/>
                </a:solidFill>
              </a:rPr>
              <a:t>Desinstitucionalización</a:t>
            </a:r>
            <a:endParaRPr lang="es-BO" dirty="0" smtClean="0">
              <a:solidFill>
                <a:srgbClr val="002060"/>
              </a:solidFill>
            </a:endParaRPr>
          </a:p>
          <a:p>
            <a:pPr lvl="0"/>
            <a:endParaRPr lang="es-BO" b="1" dirty="0" smtClean="0">
              <a:solidFill>
                <a:srgbClr val="002060"/>
              </a:solidFill>
            </a:endParaRPr>
          </a:p>
          <a:p>
            <a:pPr lvl="0"/>
            <a:r>
              <a:rPr lang="es-BO" b="1" dirty="0" smtClean="0">
                <a:solidFill>
                  <a:srgbClr val="002060"/>
                </a:solidFill>
              </a:rPr>
              <a:t>Aumentar la conciencia y comprensión publica </a:t>
            </a:r>
            <a:r>
              <a:rPr lang="es-BO" dirty="0" smtClean="0">
                <a:solidFill>
                  <a:srgbClr val="002060"/>
                </a:solidFill>
              </a:rPr>
              <a:t>(Fomentar la sensibilización pública y la comprensión de la discapacidad)</a:t>
            </a:r>
          </a:p>
          <a:p>
            <a:pPr lvl="0"/>
            <a:endParaRPr lang="es-BO" dirty="0" smtClean="0">
              <a:solidFill>
                <a:srgbClr val="002060"/>
              </a:solidFill>
            </a:endParaRPr>
          </a:p>
          <a:p>
            <a:pPr lvl="0"/>
            <a:r>
              <a:rPr lang="es-BO" b="1" dirty="0" smtClean="0">
                <a:solidFill>
                  <a:srgbClr val="002060"/>
                </a:solidFill>
              </a:rPr>
              <a:t>Reforzar y apoyar la investigación sobre discapacidad</a:t>
            </a:r>
            <a:endParaRPr lang="es-B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23" y="260648"/>
            <a:ext cx="762062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15816" y="5687644"/>
            <a:ext cx="438613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1050" b="1" dirty="0" smtClean="0"/>
              <a:t>Dra. </a:t>
            </a:r>
            <a:r>
              <a:rPr lang="es-BO" sz="1050" b="1" dirty="0" err="1" smtClean="0"/>
              <a:t>Maureen</a:t>
            </a:r>
            <a:r>
              <a:rPr lang="es-BO" sz="1050" b="1" dirty="0" smtClean="0"/>
              <a:t> Birmingham </a:t>
            </a:r>
            <a:r>
              <a:rPr lang="es-BO" sz="1050" dirty="0" smtClean="0"/>
              <a:t>Representante </a:t>
            </a:r>
            <a:r>
              <a:rPr lang="es-BO" sz="1050" dirty="0"/>
              <a:t>de </a:t>
            </a:r>
            <a:r>
              <a:rPr lang="es-BO" sz="1050" i="1" dirty="0"/>
              <a:t>Organización </a:t>
            </a:r>
            <a:endParaRPr lang="es-BO" sz="1050" i="1" dirty="0" smtClean="0"/>
          </a:p>
          <a:p>
            <a:r>
              <a:rPr lang="es-BO" sz="1050" i="1" dirty="0" smtClean="0"/>
              <a:t>Panamericana </a:t>
            </a:r>
            <a:r>
              <a:rPr lang="es-BO" sz="1050" i="1" dirty="0"/>
              <a:t>de la Salud</a:t>
            </a:r>
            <a:r>
              <a:rPr lang="es-BO" sz="1050" dirty="0"/>
              <a:t> (</a:t>
            </a:r>
            <a:r>
              <a:rPr lang="es-BO" sz="1050" i="1" dirty="0"/>
              <a:t>OPS</a:t>
            </a:r>
            <a:r>
              <a:rPr lang="es-BO" sz="1050" dirty="0"/>
              <a:t>) </a:t>
            </a:r>
            <a:r>
              <a:rPr lang="es-BO" sz="1050" dirty="0" smtClean="0"/>
              <a:t>/OMS </a:t>
            </a:r>
            <a:r>
              <a:rPr lang="es-BO" sz="1050" dirty="0"/>
              <a:t>México</a:t>
            </a:r>
            <a:endParaRPr lang="es-BO" sz="105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29200"/>
            <a:ext cx="1584176" cy="13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2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5208" y="391945"/>
            <a:ext cx="7125113" cy="924475"/>
          </a:xfrm>
        </p:spPr>
        <p:txBody>
          <a:bodyPr/>
          <a:lstStyle/>
          <a:p>
            <a:pPr algn="ctr"/>
            <a:r>
              <a:rPr lang="es-BO" b="1" dirty="0" smtClean="0"/>
              <a:t>RESUMEN</a:t>
            </a:r>
            <a:endParaRPr lang="es-BO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47641185"/>
              </p:ext>
            </p:extLst>
          </p:nvPr>
        </p:nvGraphicFramePr>
        <p:xfrm>
          <a:off x="1259632" y="1196752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1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764705"/>
            <a:ext cx="7162957" cy="4608511"/>
          </a:xfrm>
        </p:spPr>
        <p:txBody>
          <a:bodyPr/>
          <a:lstStyle/>
          <a:p>
            <a:pPr marL="0" indent="0" algn="ctr">
              <a:buNone/>
            </a:pPr>
            <a:r>
              <a:rPr lang="es-BO" dirty="0"/>
              <a:t>En el informe se formulan recomendaciones para la adopción de medidas a escala local, nacional e internacional. Por consiguiente, será una herramienta inestimable para las instancias normativas, los investigadores, practicantes, defensores de los derechos y los voluntarios relacionados con la discapacidad. Mi esperanza es que, a partir de la </a:t>
            </a:r>
            <a:r>
              <a:rPr lang="es-BO" i="1" dirty="0"/>
              <a:t>Convención sobre los Derechos de las Personas con Discapacidad, </a:t>
            </a:r>
            <a:r>
              <a:rPr lang="es-BO" dirty="0"/>
              <a:t>y ahora con la publicación del </a:t>
            </a:r>
            <a:r>
              <a:rPr lang="es-BO" i="1" dirty="0"/>
              <a:t>Informe mundial sobre la discapacidad, </a:t>
            </a:r>
            <a:r>
              <a:rPr lang="es-BO" dirty="0"/>
              <a:t>este siglo marque un giro hacia la inclusión de las personas con discapacidad en las vidas de sus </a:t>
            </a:r>
            <a:r>
              <a:rPr lang="es-BO" dirty="0" smtClean="0"/>
              <a:t>sociedades.</a:t>
            </a:r>
          </a:p>
          <a:p>
            <a:endParaRPr lang="es-BO" dirty="0"/>
          </a:p>
          <a:p>
            <a:pPr marL="0" indent="0" algn="ctr">
              <a:buNone/>
            </a:pPr>
            <a:r>
              <a:rPr lang="es-BO" dirty="0" smtClean="0"/>
              <a:t>Stephen </a:t>
            </a:r>
            <a:r>
              <a:rPr lang="es-BO" dirty="0"/>
              <a:t>W Hawking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65" y="4244677"/>
            <a:ext cx="17049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833563"/>
            <a:ext cx="73056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2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4" name="Picture 2" descr="D:\EIFODEC\rbc 2016 c\capacitaciones\sif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1287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91880" y="1124744"/>
            <a:ext cx="2232248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Hemiplejia</a:t>
            </a:r>
          </a:p>
          <a:p>
            <a:pPr algn="ctr"/>
            <a:endParaRPr lang="es-BO" dirty="0"/>
          </a:p>
        </p:txBody>
      </p:sp>
      <p:sp>
        <p:nvSpPr>
          <p:cNvPr id="6" name="5 Rectángulo"/>
          <p:cNvSpPr/>
          <p:nvPr/>
        </p:nvSpPr>
        <p:spPr>
          <a:xfrm>
            <a:off x="683568" y="3140968"/>
            <a:ext cx="2232248" cy="1080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Miembro superior e inferior de un hemisferio del cuerpo</a:t>
            </a:r>
            <a:endParaRPr lang="es-BO" dirty="0"/>
          </a:p>
        </p:txBody>
      </p:sp>
      <p:sp>
        <p:nvSpPr>
          <p:cNvPr id="7" name="6 Rectángulo"/>
          <p:cNvSpPr/>
          <p:nvPr/>
        </p:nvSpPr>
        <p:spPr>
          <a:xfrm>
            <a:off x="3600773" y="3501008"/>
            <a:ext cx="2064325" cy="49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Del movimiento</a:t>
            </a:r>
            <a:endParaRPr lang="es-BO" dirty="0"/>
          </a:p>
        </p:txBody>
      </p:sp>
      <p:sp>
        <p:nvSpPr>
          <p:cNvPr id="8" name="7 Rectángulo"/>
          <p:cNvSpPr/>
          <p:nvPr/>
        </p:nvSpPr>
        <p:spPr>
          <a:xfrm>
            <a:off x="6444208" y="3400066"/>
            <a:ext cx="2064325" cy="49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Deporte</a:t>
            </a:r>
            <a:endParaRPr lang="es-BO" dirty="0"/>
          </a:p>
        </p:txBody>
      </p:sp>
      <p:sp>
        <p:nvSpPr>
          <p:cNvPr id="9" name="8 Rectángulo"/>
          <p:cNvSpPr/>
          <p:nvPr/>
        </p:nvSpPr>
        <p:spPr>
          <a:xfrm>
            <a:off x="5564445" y="5085184"/>
            <a:ext cx="2064325" cy="49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 smtClean="0"/>
              <a:t>Escuela</a:t>
            </a:r>
            <a:endParaRPr lang="es-BO" dirty="0"/>
          </a:p>
        </p:txBody>
      </p:sp>
      <p:sp>
        <p:nvSpPr>
          <p:cNvPr id="10" name="9 Rectángulo"/>
          <p:cNvSpPr/>
          <p:nvPr/>
        </p:nvSpPr>
        <p:spPr>
          <a:xfrm>
            <a:off x="5589080" y="5606631"/>
            <a:ext cx="2064325" cy="49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A</a:t>
            </a:r>
            <a:r>
              <a:rPr lang="es-BO" dirty="0" smtClean="0"/>
              <a:t>ctitud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6789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pPr algn="ctr"/>
            <a:r>
              <a:rPr lang="es-BO" b="1" dirty="0" smtClean="0"/>
              <a:t>¿Cuál es el propósito del Informe Mundial?</a:t>
            </a:r>
            <a:endParaRPr lang="es-B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2" y="1484785"/>
            <a:ext cx="7378982" cy="4608512"/>
          </a:xfrm>
        </p:spPr>
        <p:txBody>
          <a:bodyPr/>
          <a:lstStyle/>
          <a:p>
            <a:r>
              <a:rPr lang="es-ES" dirty="0"/>
              <a:t>Tiene como propósito </a:t>
            </a:r>
            <a:r>
              <a:rPr lang="es-ES" i="1" dirty="0"/>
              <a:t>"proporcionar datos destinados a la formulación de políticas y programas innovadores que mejoren las vidas de las personas con discapacidades”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smtClean="0"/>
              <a:t>(</a:t>
            </a:r>
            <a:r>
              <a:rPr lang="es-ES" sz="1200" dirty="0"/>
              <a:t>Directora general de la OMS, </a:t>
            </a:r>
            <a:r>
              <a:rPr lang="es-ES" sz="1200" b="1" dirty="0"/>
              <a:t>Margaret Chan</a:t>
            </a:r>
            <a:r>
              <a:rPr lang="es-ES" sz="1200" dirty="0"/>
              <a:t>,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/>
              <a:t>Presidente del Grupo del Banco Mundial, </a:t>
            </a:r>
            <a:r>
              <a:rPr lang="es-ES" sz="1200" b="1" dirty="0"/>
              <a:t>Robert B. Zoellick</a:t>
            </a:r>
            <a:r>
              <a:rPr lang="es-ES" sz="1200" dirty="0" smtClean="0"/>
              <a:t>)</a:t>
            </a:r>
          </a:p>
          <a:p>
            <a:pPr marL="0" indent="0" algn="r">
              <a:buNone/>
            </a:pPr>
            <a:endParaRPr lang="es-ES" sz="1400" dirty="0" smtClean="0"/>
          </a:p>
          <a:p>
            <a:r>
              <a:rPr lang="es-BO" dirty="0" smtClean="0"/>
              <a:t>Ofrecer </a:t>
            </a:r>
            <a:r>
              <a:rPr lang="es-BO" dirty="0"/>
              <a:t>a los gobiernos y la sociedad civil un análisis exhaustivo de la importancia de la discapacidad y de las respuestas proporcionadas, basado en las mejores pruebas </a:t>
            </a:r>
            <a:r>
              <a:rPr lang="es-BO" dirty="0" smtClean="0"/>
              <a:t>disponibles, y</a:t>
            </a:r>
            <a:endParaRPr lang="es-BO" dirty="0"/>
          </a:p>
          <a:p>
            <a:r>
              <a:rPr lang="es-BO" dirty="0" smtClean="0"/>
              <a:t>Recomendar </a:t>
            </a:r>
            <a:r>
              <a:rPr lang="es-BO" dirty="0"/>
              <a:t>la adopción de medidas de alcance nacional e internacional.</a:t>
            </a:r>
            <a:endParaRPr lang="es-ES" sz="1400" dirty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5631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BO" sz="3200" b="1" dirty="0" smtClean="0"/>
              <a:t>DATOS DEL INFORME MUNDIAL</a:t>
            </a:r>
          </a:p>
          <a:p>
            <a:pPr marL="0" indent="0" algn="ctr">
              <a:buNone/>
            </a:pPr>
            <a:endParaRPr lang="es-BO" sz="3200" b="1" dirty="0"/>
          </a:p>
        </p:txBody>
      </p:sp>
    </p:spTree>
    <p:extLst>
      <p:ext uri="{BB962C8B-B14F-4D97-AF65-F5344CB8AC3E}">
        <p14:creationId xmlns:p14="http://schemas.microsoft.com/office/powerpoint/2010/main" val="633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124745"/>
            <a:ext cx="7125112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s-BO" sz="2800" b="1" dirty="0" smtClean="0">
                <a:solidFill>
                  <a:srgbClr val="FF0000"/>
                </a:solidFill>
              </a:rPr>
              <a:t>POBLACIÓN</a:t>
            </a:r>
            <a:r>
              <a:rPr lang="es-BO" dirty="0" smtClean="0"/>
              <a:t> </a:t>
            </a:r>
            <a:endParaRPr lang="es-BO" dirty="0"/>
          </a:p>
        </p:txBody>
      </p:sp>
      <p:sp>
        <p:nvSpPr>
          <p:cNvPr id="4" name="AutoShape 2" descr="data:image/jpeg;base64,/9j/4AAQSkZJRgABAQAAAQABAAD/2wCEAAkGBxQTEhUUEhQVFRUXFxobFxgYFxgeGxsaFhgZGBgaFxcYHSgiHBomHhoWITIhJSkrMC4uGB8zODMsNygtLisBCgoKDg0OGxAQGzQkICQyMCw0LDQsLCwsLC0wLzQsLC8sLzQsLCwsLCwsLywsNCwsLCwsLCw0LCwsLCwsLCwsLP/AABEIAMgA/AMBEQACEQEDEQH/xAAcAAEAAgMBAQEAAAAAAAAAAAAABQYDBAcCAQj/xAA/EAACAQIEBAMGAwYFBAMBAAABAhEAAwQSITEFBkFREyJhBzJxgZGhQsHwFCNScrHhM2KCktEVQ9LxFiTCF//EABsBAQACAwEBAAAAAAAAAAAAAAADBAIFBgEH/8QANREAAQMCBAIIBgMBAQADAAAAAQACAwQREiExQQVREyJhcYGRofAGMrHB0eEUI/FCUhUzNP/aAAwDAQACEQMRAD8A7jREoiURKIvlEX2iJREoiURKIlESiJREoiURKIlESiJREoiURKIlESiJREoiURKIlESiJREoiURKIlESiJREoiURKIlESiJREoiURKIlESiJREoiURKIlESiJREoiURKIlESiJREoiURKIvlESiJREoi+0RKIlESiJREoiURKIlESiKI4lzNhLBy3b9tWG6g5m+aLJ+1YOka35jZehpdoFAYv2oYJJy+Nc/lt/8Amy1EaqNTtppDso7/APsmDmDYxX+21p8f3teioYVIaGYa2HipjBe0jA3I89xJ2zW2I19UkCgqY+aidTSt1Cs+Dxtu6M1t1cEToZqVr2uzBUJaW6rYrJeJREoiURKIlESiJREoiURKIlESiJRF8oi+0RKIlESiJREoiURKIlESiKsc2874fA+Vpu3iPLaTVtdi5/APU/IGsHyBgzWTWlxyXKON87YnFD97fOHtn/t21dBHZ2IzMfSY9KoSVErjZo9Vbjp26uUC+ORVy21UgjQvKL206mqrYSTdx8syrojA6pNvA/QaeK8WsAVkG0L2p8oumZ31AEnes3Sg53w9tvYVpl3jA2QX0zyPnn9lOWeJKuVTh7iZtAWUAbTA1166DU1T6IuuQ8GywlhMQubcsiCojjWBP7QFtsswWYAqBsSJPl1MbakQKtwSAxXcPfqoGEtdi1AOY1B+wO/NalnHXbZDI1wRrKswIzREGZU9NO4qRvMGxV6phHTBhHVeLjsPvZdE4H7Ub1m4LeKXxrUSLggXQImCB5XIHwOh3NTw1LsPXWpnosLcTffLzXVeE8UtYm0t2w4uI2xHfqCNwR2OtXmuDhcLXuaWmxW5XqxSiJREoiURKIlESiJREoiURfKIvtEXyiL7REoiURKIlESiJREoioXtD55/Zv8A6+GIOIYeZtxaB206ueg6bnpME83RjLVSRx4z2LkqWXJLe/cdpZn23ksS2rfHqa1T5cRu4/k+/RX2RhosFlsWziG8v+ChAAkDMe+g2jX4fHSNxEQtuVsY29CwS/8AR07Bz7yp/D4d9QGIHqqFflBBjpVUlp2+qrdbMkrPb4AvvMq5yPMV0O0eVpDLufxGvTO7QHL34HyQMy71EcR4Sz5fDv3IXVRc1gqQQMzlWnyhutWY3AfM0eH6uFIycAFh+U278s9T7K8W+HXmBe7hLd4GIZSQdAIMQcwiNtJmpOkY3qh5HqvGwNcSWuFu2488rLSs4eypdLlu6jkfiUZtCG/FkJghIJzaemlSPxEAtIt2ez9l7HFMZC9puQdb7+NuzncZLTuKTFoAgZ8wzROYgDQjYHf/AE1jkOsO5Xejc57jUDMg9UWtYD2VL8L4zf4dfW7b2cxcXXJdHQsv4XHfQ66eucEpHynw9+wtdJTtlacH7B/B956905d47axlkXbR6w6H3kbcqw77H1BBraRyB4uFpnNLTYqUrNYpREoiURKIlESiJREoiURfDREoi+0RKIlESiJREoiURKIq3z5zKMDhS6wbr+W0D/EfxEdlGv0HWsHvDG4ivWtLjYLhOFzXHNx2zMxJYnUlifMSZ1PT61p5pDndbGJgtksnEcSy5UWJfy7GADp9Tr+WpryCNp6x2Xsjj8o3Xnl83Ldx7akMFaCN9FYAx1nKft8iqMDxitr9/wBrYkPdTtkJvbq+AVowOcjIwuDqTpJM6dyF0n3dNNtqrFrR1hb375qmCTkpHh6LZsBbhVQmYuf8skydBvoNutRyXkku3dZMsxmaz3MS4teJclZgZdNy2U6MOg1nNGhO2tetjBfhb799y8LiG3KzWDZa0B5VR9P4VJJiAJgyRpvII3msSHhx5he3aQsKYBHDKGDKZm2wBEZh+FgdIESNPpWZkc039V4Ggi3oqpxPhKriQhdkRwARMgRI8uaSACGICnrE1ZZKSzS5Gat4LRdO0kOBt+D713UW2GutauW3LO9rVSstmXbRYmOuhI9KzxMEgtkD4evsr1jiGCc73BIF8+dvtopLk/mC5g7i4lGN203kvKNDkUT5lP8A3E3BG4J6VPG/o3207Ofd71WvqGB40sff198l+gMLiVuIty2wZHAZWGxBEgitmDcXWrItksterxKIlESiJREoiURKIlESiJREoiURKIlESiJREoiURfm32tc1HEY51Q/u7M20jup85HxadeyiopG4nWOyzjJAuN1GcGxYFsK2eY3iBG+hJ10PStXPHd9xZbFhs3Nb/wD1a3lDA5RIVSQ4OYDMPKusa/asOgfcj8aLMnTt09hY8PiXGIuPay+9E5lkGFBDKxkEEdR0+VZOiDowHK1T1MQYWPBIvf8AXYphLeNBZ2QnZjljWIgEiJ7QDtpUZ6KwDXeazbJTEnHGR3FSuD46rAC7bUggSP4Y93Qzr1+Y7VC6Es0NipBRGZuOHNvbkVJ4QJcIFsFsjE5lkqsjJ7rHQ5ZGUdyaG4Fzv581SkhdG7C4ZrXtI9u0khjcsjKqMpAZyPDR83aNjIAnWDtI5rXPPJ2/ZqQq13BumY27Vg4DxZbl0i4XW6S3lzAoFgeSSNCoUmBG+usge1EDms6unr3+KxhnBdZ2TuXZ+ls43h5usA4CkoWtHSc0gsGPYltvSe9QB4a27eef2WwgmwPIeLtOo97quWLphryHJet/4gOzj1EwDvtvB7VI8XsDofRW2tEUnQOza6xHjoft2qJuYlXd7olFZVkrrlItq8uh018wn0OtThpaAw59/fsVVljBiv8A+fUfr7rrPsi4lOH/AGdiD4ZJtkbFGOYR2iSI6RWwppMQstJMwtOa6BVtQpREoiURKIlESiJREoi+URfaIlESiJREoiURKIlEUFzhx39ksZoJZswXsMtt3JP+2PiRWLnYc1IyPGHZ6C/rb7r8wJhxcZWc+9Jjvu2/SqjpHC9lNGxtm397qfwx8FlDMBZiQxOq/wA06EVQd/Y0kDrcuasi8brH5ed/qplMGSwlyy77+um5IIMnpVcygNyFj78VNgz1WZ+FL5TbyJckyxSCZnqkdNJg7142c/8AVyO/Tzv3rIghuFpsD6rb4dwdrGqM4WIjxGKieoQwZmAJY+8azfOJdRn3D36LwAtZgAy57/lbF3hty4xFxbJCglSqkPGpVczEd9SD8qlbKxvy38dPusQLNuCQ8cssu/Ve+VARilQI9uSBlY7A6RP4hOoNWHU/SjIgqx/MIpiyQX5ditvMPDWEW/FiQTsJ2Ye9BUD4jpUDoehN3NWvbIZBkbKjrye1u4ty3cTKrJ0ZWAnKwywZJB79TWbqsOaWkc+7sUwxf9AHtGR8s1ZWYZYD5su8GCCDGq7aEH10rWk2OYWYzVI4/YaxdYxmt3FKs0REjU6eXMAZHxOlWoHB49/6tgD08bW3GNvPUjYcvXwULwnE5M3lDq1vLOpXTLowA7giNDJjtViVhNud1g50UrPmwjkdb5A+/oVc/Zk72XzMMqlgQo6BpnToN9KkikAlyPetXWBh+QZD17V2ytqtalESiJREoiURKIlESiJREoiURKIlESiKpc785fsTWrVu2Ll25qMzZVUTEk9yfhsagnm6IDLVbbhXDP5pcXOwtb2XPgtvkzmcY625KZLltsrqDI12Kt1B1+h33pBN0l+YUfE+HGikDb3BFwdPMLYxHHwHZFXNkMMc0ajeNOlaqu422ml6MMxW1zso4qEuYHE2voq97U8crcLLr+MgKeomc3wMAitmyZs0IkboQq/RuZIWHZcMwViWmTAgCI/zf2qnI+wsrTG53U5gcPJZScwj8QB0PQaDSqj32AcApw2+RWS3cfDnRQ9oaN72ZeuYbyupHpp8SIZMNbO8M/pmo8RgGQu36fpTFzG5fw5vSVEyddCZkdo61WbHfeysufbZbKYwHL7yeaSGGmnofwmdIjamEi+6XB7FI4niPkBDAzsR5lMxoR0np699j41pujio7/rJGLQhipVUGjDTUjcDXYH4HYTVyJxjYHd6tU0ImjlHYMvMq1Y7FrjAM7MIPlhspWBBgrKls0ivX1byc+XLX7rWsha2xCisU91FRLDC4Vlj4p3B2AKyCfMYMxKmoS6O5L8u5TOJe64yHvT/AFRT8WCsq3bTK90wFhnkgjym5EHNA0Gm/rWBjLwXNOQ8PTsWeEYy1me/ks17its2mZGSIMg6zI6QYO/Se1RCJwd1gkYMpDY9Sqtw3BF3zqMtrOwKkxqVMQo8p3A+XpVx78IsTnb7+at1j2f/AF4buFgXX397q0cKZpYkQfT9eteU4AcLLVS3LSuv8OebVsnqi/0Fb5huAtaVs1kvEoiURKIlESiJREoiURKIlESiJRFDvx9czQrMqmCwjoYMDqJrSVHHIYZjHhJtqeSutoXloJNidAqL7brCNYw19SM+fKp/iRlLH6ED61sZiySIP228VseBPlZO6NvLPwXO+XuPX8MGFu+1rN5jlAMlQcoMjbp21qjjcz5cl0/8Wnqc5hiIy10U5Y45fvE3AQM+r9BmBIYgdJifiTWsrY43PxP1K1bo2w3jZoNFWMJzFfxIvWbtxiqqTbt/hBDSSB/ERNdS+CKGlY1nu4uuXEhkle881qYNwCflHyFauQXAVhuRKm8DdGuo6VVkabBTNIX3GY1h4uU5fCteLMAyTnygz+GEMxBM7ikcY6tx8xt3aeua8e8522F1t2MCFZriCcwlrWkM2UAFc2x6dOnbWMy3AY46b/le9FZxePLZZuGOl4NlDWiCAykAEMNSIMjr/Q15LjitfPt7FlG5kl7ZW2UgcOVIOjaawIJiOmq6aRpOlRiQEW09+azwEFQ3MbMptXAwdSrAaa/xaxIMQB0qxDZzC21iCrnD3lk+Wdwfz48lY8HxSEVmVtRmZlBIBjsCSNI0Aqs+Ml1gQqtw0nJeeIcQS3au3bgzIZ7QQNANepaSPjXjI3veGt1Xji0Al2iry8WZba59TiZNlGVSlmYCiBBywQZ69hVwxguy/wCdbalZCFziWj/PotC1wL9oZzby2rZJggaSI1CTpOh30k1manowC7M+91LODEzoGZHc8r55em6l8VinsW1FxQzKDqghdBCE/wBNtztGtQMY2VxLTr7KrutisMhz1ssnA8XdZ7baETDKOhMEHfbb5z3q8ImNBbuqr3NJu3QrtfL7ThrX8o+1bGP5VrnaqpJxYteu+KWDq7qomMuVoEekDpvvXFcXkn/kuJcRbSxtbkt9DADC0s8e1XjBOTbQtuVE/Suwo3vfTsdJqQLrSSgB5A0us1WVGlESiJREoiURKIlESiJREoi43zlxsYLEXbAaZ8ygSTDDMJjaJj5Vom/DdRW1LzCLjUm9hnnZblnEYY4mmU5+wqfzvxnxhYCXfEt27YgyYlveEHUHygERW2kp3QFsDxYtGipVLpDRuljPzusSOW3gSq9duq7gICogaTPQSZgbmf71BNYNuvPhls38gxgnDYkqc4dxALaW3uRuPmT+vnWpmhJeXroK1mB+FRGLxYTE23AAJOsdRI/vW0pGu6IgnIWWknDQ8cyvrX2D6JIYSBI03/5A9K8ljZzXjHO5LeweMce9aMHeCDHyG9VnxtIyd9lKHEahehfsOGJY2w0LcDKVmGJAM7Eyw+Z9KYZW2AF7ZjdeWYc72urBhb6sPK4O8QQepg96ovaQcwrIPavj4Rboi4ssGlXU5WBBgFTPb1+WtZCQxnqnLkcwvHRh4sfMarHexV21lkNcVT74MMDr7yR5lKmCddRPwzayN/YTt+Dsf8URc+MC93W338Rl7zUbxq+L1xLVpD7xYgke8wEgRPqT01JqeMGNhc4/4FsKJox9IR1Rrn3HJWa1fyiFuGYgK4118oI2OWY76VRLbm5HiPeqgc+5JB1WpxnCMyBMoNkQXVTDsF1AMnLuJnfapIJADiv1tuX5Ub8TdBl6/hRPEb+di7AwiMijKRBLKZzAZZ8vQ+6B1kVZa3A3CN8/Tz/alo8MswJGmZ1GW/YpfgFmLQzTLSYJO38tVZycVhskknSvc/mfTZbGMwouI4EAtt2GUyNup1NSRHA4EqC+q08CosusSWB83QRJJIHoA32rYsfjyKruY0fKLfpdJ9nHNdvEYNM7BXts1sjXZT5TO2qx85rby05hsDuAfz6rXucC425rl+J5ne9iL2JDBGZpW3lkECFAPrAEmRsdtq52thZM92IL6Bw+ghbTtba99TfTdd44LjResW7gEZkBI7GNRW1pZWyRgjbLxGRXC1MJhlcw7FbtWFAlESiJREoiURKIlESiLV4pjlsWbt55y2rbO0bwiljHrpWTGl7g0brwmwuuIj2yYskXGGHW0zwbagm4q98xbUwd8sEg7dOjdwSPoiWuOK1+xV2zOxWIyVa50vXHxv7Rbc5nkM3aPL9MpArR8F4w2Knk6QaOv330+i2r+GunqGRM3HlbVQ2JwDWkhtQ2o0jQ6SPSQfpVKs4j/OqBIW4beK3Nbw13D+HSMa7Hci+1tFgseUg+kVWlGILn+B8Q/j1YxaOy7uXqsvDEJdmnQafr9darzEBoC3tS4mUrDxqyQQ4/Cdfgas0MgN4zutXVs0eNlkXFMApEGD9j/f8AKvHMGIgr27i0OHv2VM4K6GG+h0+v/uqT22UoW9YyGVJnUggwR+IxDD0P0qNwcMwvQQV7tYC00FkUwBlIUzA195dI6146SQZArNoGqyi3dQBrbkjLorCVUwANVGbL3H3rHEx5s4ePvK6ysWtyXrB8aYKTdtNpEhJc+b/KBIj17V4+mBdZjvPJBLZoJCgbVy3dxZdXFuH8p933csgz8xHwq67GyENIvl3r1sUboy69nB3dcZeansbxDEWwzEW7gX3GGYe8SAXI00EztOnfSpHDFJYC4vr+u9QzSyRgkgEDT9rDwHF/urhuszlmz7SYgKDPuqSQdPTpUlREcYwiwAt73KxosT24TmSbr2GN9ixOSyh1n46/M9fpXgaI7buWxkkDGGKPfIn7BZFx7XgGDeGgdhodYUD3j6DN26elMLY8rXKqOa4Osdvfosl3iByAiMkFo6lfwgHsTHrvWUbBe5193UEhccm6KFxXFD4LP3BVT8BBj0lm+3atnQ04lqGxbk59g/wKEOLWOkOgHr/pWXkXG3LeHxMA5DAVumYyCAfgRW/44WhlwcwD+lSo2YpADzUWuIDXSwU5Q0kDsDr17Vq6PgdRUwh4IGW+66J/HIqR3RG5522XV+ZeZXt8HuXsG0BjbAuLoUS4crEfwnQL3BPetT8NU74ayWjqhYtNyPfPIrV8QcHgSN3VZ9lPMl84+xaS5edLisLy3HLDyqxDJJMEQuvqR2rveJ09P/GLgACLWtl5rTQl4dYm66jzNzzawl4WAj3rsAsqkDKDsCT1O8dq46WcRmy6Gg4RLWNLwQ0Dcqa4Bxm3i7Iu2pgkgg7qw3Ux1/5rOOQSC4VSspJKWUxSa/UcwpGpFVSiJREoiURcs9tnF79o4a0jOlm5nNwoSCxUqApI6AEmOvyrCS4ZcKtOHuIYy9zy1Wt7IuL3MRcxOEuF7uH8KQLhkqGOTKSejKTpt5THWo4nEPu3T7r2GOVoLJgQe0WK55yzylbxGMvr4h8C1eZViJcK+mp6RGvWat8f49NQwhsYu5w8h+VsaCjEwMjtB6rd9oXCWwt22yNmtuSpGkht9xuNPsa57gdS2pglicLO1vzstoHvhqI5m6aW71X8dcPhj9dasQNGNbrj80h4e6w1t9Vpt7tW18yGTlv8HT93O8mqNUevZdXTvMjA4pjEmQdjXkTsJBGyzkbdpC3MNy84tICykwdRPunUb7x+tq2VQMZxtVKCQBpY5aao1poIMfKKqyNupmuyus/7YcxJBG3SddYM9NaiDOqvSc1vcOxEoCHOUT5Y29J9P7VFKLGxGayYbi40Ul+0gI2oBjTprtrH96ga0l1lI42atLCcfR9TlB08p1mfKMpgRuBtsRUz6ZzdFEyoa9Rx1vkOFU9dAw90wdd9amJGAYdPJXoG3gf/AOgb+91K27UM7KxBjVT5rZ08sodiNB8h3qsZNAR47qDDk7moriOPztN0Zcuhe2WIg7+XoJgfGrkTMN8OY5FJIwxgc64cdCOW+S1Hxju8W4Mr5FMAgZZlp01j+lZ4W262XMrGJ7qfrts4kZDcd/gpZMWiqLbeU5ZymfdMkyw2JOp32FVTG5zsTc1gZgfn1KicZjjcuBNIUZVOsBdiwHWRVwMDGX93UIfjBHuy7F7K+U0aw1+/bVluLktK6gwg954I95m69l9alpGOjJkvmVFUyhwDBoF85o5eQXBhs3ldJBAAKiY+E1X4vxA08V7XJUvD4S5+P/yuac9crHAFXtXGKXCVOsEEgmPLoVIn6Vt/hf4jdVg08rbOYLi2hGngRkq3EKUAmZuhPqc1YeF8XtJy9etP/iO/hKO/iHxZjsPOZ9BWE7mniEtTbrZDwAsF5UAxQM3Fr+JWL2SZMJjrbOZF9DbUyphiwIPpJXL8xUk1e+Voa4b7LU09ReSzhqt32q4TwuKZ1Y/vraOddQVm3/RB961VYwZOXf8Aw9UO6Mx2uB910X2YYIW8CrAybrM5+uSPooqWkYGx35rV8fndLWEH/kAff7q21ZWlSiJREoiURcj9s/EQxw4Vg1tS+YDbP5QD66Zh86q1jXFgsui+G5I2TOLtbZff7Kh4Pj4sNeKSguWmAUGfMBKSfmdfWseHD+4A6FWviiWMwsvm++vhmoTkvHXLTErIQ7/EdhVj4hbDMxrD8w+io8BpaiQuLR1fv2Kx85XmvLh7inNbBcNps8AAEd4zVz3C8MHSsOTiBbu3+y2bqZ38pjXDIXPjt91D3LYKxVgOIdddLLAySIscLgiy6Lyf7LsNicNZvvfuMrrJRQqwQYZcxnYgiYFbWMY2hy+TVXDegncxx0PpssHG+S7dhzbtzbUe71BHQ69e+tRzUjZDdW4JzGMKhv8A43bBl2ZvTYfOvGUgGpWb6onQLZusAIGnarthayq3N7qJxdgP016j8xVR7LZKw1181CMcrwZjbX7VCYTa4U4k5r2lwGQI6x86idG4bLJr2rHxsQFOYyZET0KnWO+1Z0wOYso524iLa55eCi8LfIYKvmYssaiIXXUjrIHyFWHtBFzpYqtGx42zy5KVvNF8sxgAAj07LA9ZPyqrb+oALcUxJL2t1NvJe8TiXugeGsDqx9369B19YrFkbYx1j+V7jwOuMyPLzUeRBGQZhMCep/ISdv71PqLHJetLmgyE3v5/q52/alLeDCgtcjMR5n7T0BqEuOQbpyUEjg7Miyz8Mw0FnEsDoG3bQQS0nbSpHjEA30UVy0581ZeUuU3xd5ZBWwDNx4gkfwr6n7amsIYSXdbZeTTADq6rudlAqhVAAUQANgBoAPStmFriuX8z4nEeOpvCHEqmkDKdTBG40FajjUbXQgnmtpwx5DyFSec8W11raXIKqSY7HYT8p+tVOEH+Mx8kWTjYX7NTbxAW8ip4qiZrJRdoztzKr/GbS+GDbJhYMRAkwCIn7+lbalnc57mvN7jfW4WXxDQQCj6RrQ0tOVtCDl+1q4bEtbTxFMMpWD21GorYUbGOnAdpn9F87a1vSZaqd4vxt8biXxFzQtAAGyqogAf1+JNamsfd5A0C+p8DpWxQjmcyunex3ixK3cMxnL50+BMOPrB/1GpKGTVi1XxTSBr2zt3yP29F0qtguSSiJREoi4R7T+O3zxG7ZuPcSzaCi2qEgGUVi5AIzEkkT0AqOW9wNlraqR+KzSqTieLNdCi45bIGVZkmGKtqesZY+YrOKlqKlpbE29luOD1EcMnSVDrC1t81rYm0GSV1/X9aolktNN0cosV1PFaSOuohNTm+HMdvMd6cLxD2FUkFDEqe4OoI9CDUtc3pJQ9p1AP2+yj4LXsjpCHjIXv9VYOG8RUWGS7bPh3G9+fdaABpGsb71qpqGQuErDmNufita/4qjlqwSwgc7/UfsrV8I7dZiPXasb3X0VhBZi2Xb/ZXg71rAhbyMn7xigbQ5WgyR01zVtqQODOsvnXHZIn1ZMZvlnbmpzmDg4xCRs491vyPpVpaZcs4thntMUcFWHT8x3FeL1QOJevbooq/fKmRvWLgHDNegkLwL6XJmA3UHY1A5pCsxuuLBa93CqDDL8xP9DWNyc2lBMQbPCw3FY+W4uYAaGPz+W9YW3abKbBftWHBYe2rh8zqRsND+XWspMRGGwUYBviJP1+ykLttS+Zwp79fhPbtULQ61gpC4XzXviizbCqDEjQDSvIh1rlZk6DZMBw3Yv8AIDp+u9eudsFI+TGeQ5KSt4R2IBjL/CB+ta8GG2ShJO6nOH8PVWVQM1x4CoNz2zHotSMjJGeije8DRdc4VgxatKgA0GsdT1NWWhVjmoLnLC4j/FtufDVfMoaIjdvWpWkLFU2zi7l5x4jFxbELmMxm1Ov0+lczxue78A0C3fD47R4uapXHGKuytuW/RqWkthDhpZbKnjc6UWUeuAa7ktrElxvtEHU/CrbalsQc48lJx6gmmp2hh3zVr4h7P2t2M6vngHMpWJHXKZ39K11Nx4PmDHNtc5H8rjZuEmL+yJ13NztbVU+wMuh6GD8q2UmZK+h0ModEx2zhddG9ltz/AO+vhhspttmnpoJ26ZvyrKlP9gsq/wAQNb/CNyL3FvfOy7RW1XBJREoi83LgUEsYA1JNEXC/bTxKzexNkWtWFo5zEaFjk/8A19axkNgAqFSRiuuYYe6VOdIkaGQCPodCI/pXTcDqGCEsOv5WThcC6tPIPLjYxXLMVTNGg1JgTFcn8YcVaydgaLut/i6zgk5p6V/afsvnPHAmwjIsyhTKp6+XeR0Otaqhr/5QuRYt1CljiZ0D4x/1fwuoHh9zOyIxhC4B7AEgFvpWzk6rSQuMMDRJYnf7r9L8QQYTB5lRA4CLmCiRmYLMxqQDv3qqelp6G/8A2B78lv2P6eoDSThJ0uorCcTyshR2ZyQCCSc0kaGTrNcrSVlU2oDi4m5zB3WwlpmlrgQALK813y59RvGeD2sQuW4s9mHvD4GsNF6uacw8k3rUm2PFT/KPMPiv/E17dFRMbhiJkV4vVC4myRXi9C9YXjLJ5bgzr6jX61C6IatUok/9BTWGv2bq+RwPSdu+m/1qF2JpzClABGSyXsApGhBHoRNYtcRmpeta2yxNw1tfNowAI6mBWYeMstF50YJsbi6kMHY8up+sAD9fOoXgA5LPMZLI+LsJ79xZ/hTzN9tvnQRuKxLwFl4devYhvDwlkjux1IHqfdWrDIwNVC599F0zlDlQYYZ3Oe827awJ3Cz/AFqbVQnJW1LdZALAuWLH4QXbb2zpmUrPaRE1kMljdfl21zDcLO7XntMPcVRpIIGUjaYkkt2Irp6bgnD3x/2Rh5OpOv68FC+tqQ4YHWA22WbG45rzLdeJKiY2mOn0riKmiZSTPgjzaDl3e8l3vCZccIldldZOGYhiS6R5NdewrE0TXNIcVzfE/iyd7zHEwYBzvc231y8ldF5guthGdVJ8pjrqdNhvrXPNoGCrbGTv+1bdUtkpDUMGdvXT0Kw834jCDhuFtqtn9qOXxCuXOioDIuFdQxJUQ3r2rrJ4y2PEW672+6i+H3SuIYXHC0aX8slZeTrdpLIyeUxuN59TXCVc0zZi7EQdrK/VufIbnPvXR+H3C1tS25Gv/Ndzw+V8tMx79SPZ8dVzczQ2QgLYq4okoix4iwHUqwkEQaA2XhF1+YucmDY6+VJKhsqk/wAK6Co5/mWrlddxVWunKSB11/r/AHrfcGiOEvO+XkrDTiaLq9ey3irAXbMTlOZf9WhH1E/M1yPxhRt6Rs3PLyXR8IlxRmM7KU5t4RisZHhoCqSYkDX51oOH1NPS/ObX+i2kpAY7CM7Zd6oX7MUJR1KsDBB3Brp2vbJYtOR3XAyteJMLsitz/wCWYprZFzFXyQAipmOQrGUgiYOgG4MzO9d9Fwqk6HAWgi2u6siWVrw5p0XSeUWIFm82pGRyszGxI+O9fHq0spK4tbmGO8wCuwOKaAXyxD7Lp3MHGRh8HexSjOLdprijo0LKyeg2musY8PaHN0Oa5p4Lbg7LiWE9ouNVhfbE5zm81kgBCN4AA0HSQZqEuOt1q/5UofnpyXfLDh0VojMoMH1E1KMxdbW6jeLcuWMR/i21Y/xbN/uGteZhe5KmcV9l1ppNq4yejAMPtBrG6yC5xzZyl+yOEuXbbOwkIuYtl2zERoNDudYNL2Ucs7I/nKjcJyPicQniWLfiLMSrJoRuCCZB20PegepGOZIMTdFkX2e8QB0sXB8Cv/lS45KTMaFblj2d8TbdXH810fk1eZcl7d3NTWB9kuLf/FuoB/M7n6bfevMtgl+auPBPZVh7UG6Wunt7q/Qa/emZXmIBSPNnHbXC7du3ZtKXuTkQeVQFiWaPiBHXXXSsJX9G26v8MoDWyFt7AalZOSucjirpsX7Qt3QuZcsww0kQ2oMEH1FeQTY3YSFNxXhH8RgljdiaTbuKkOe+af2CyrBQ9y42VAdtBJZvQaaDeR8anmk6Nt1S4bQmsm6O9hqSoDlDn27evpYxS2x4oJtukjWJAYEnQ6wdNdIqCGpLnYXbra8U4GynhM0LicORB+2i5lhbWGv8YxLqFayLrMg/CxLEFgOomSP5hVjjdXUQUIbE4gnInsWm4bAySU4s7aK7c28Gt4jDxZtzeA/d5QMxI/CI3EA/oVw3C5ZhUhoJN9R7+q3scjor4jZvouQuro7gqRBO/Q9R8jXb5HVcXWsiErg03zV/x13w+FMLDecW1JIPmgkG4RG2haudoLP4wx046uLwuPl9bLpCzo6C0WmH66qgYJ8yogSDm1YHddNI+v1r7PUdAaV/SWw2XM05eyoa6M9a66xyZg2W35idhXwDiMrXPyXdSu1K63g7gZFK7QP/AFXcUcrJYGPZpb2PBctK0teQVmqyo0oiURcQ5t9mmM/aLj4dFu23YlYdQwB6MHI29JrGQYjcLWyQPvkLrlvFsG1u4UuDK66MNND1GnxrrOGR4adoWYNsld/ZrhVt2nvN+Jjr6Jp/XNXz74wmL6oQt2Hqf1ZdNwpmGHFzV+4RjlySp0M7/E/euMqInB2a2To8VlyTnriAfF3Co2gH5Df9dq7HhMJbTNB7Vy/E2NfVG21goPAqGua/GPXSfzrqKmpnZQ5HkPBXuCwxSVrRINM/EK1YDGC3ctFPK2YBjOhBIkH0jvXHyxdIwtIv7+q+gVnR9C7FbsXVeWecsBetPg715CGDKAwYK6OCGUMRHVtJ22rb8N4fXU9LeeMgbdx58vFfOaySKSU9GbrkXIWEtPiW8Q51T3A3UZiFY+sAfWtdxmV7If68rpwymjlkc5wvZdy4Ljct62iMcryCPgpMgekb1peC1M4qQwkkHYrYVcA6IuIsQrfXaWWmXwrXhavbriHtB5exTcWuPaUOtxEdC0ZQFUIVIPqpMR1qlW1UVKA55sq7qGSpccI08lavZFwW9ZXFftAClriwoIPuqSWEdDmA/wBJ7V5SVEdSC+M3UkNNJTDC5dB8AVbwKbGVX+eeLnBYN7yKC8qqTsC5iT3gSY+FYyDC0uVuhi/kTtjcbArnnLnPOKW9aN28LyXHCuhCgrJAzCFEHWQBoYNUGTuxC5v2LrK7glKYHmNuEtFwb5Hs1XYr+IRIzsqztJAn4TWxkfHELvIA7TZcO1jnfKLrnHtswaNh7GJVhmS5kEahluAn7FPuahnDJI8QOXNbvgUz4qgstqPoob2MWFfF3HY+ZLXlHfOwDH5RH+qoaRgDyVtPiSd5hYy2RP0Vp9s2DVsB4hMNauIV9c5yMPoZ/wBNWqgAxm60nBpXR1QDd8vuuO4TFeGHuTDLafJ/O3kH0DE/Kq9BG104C6Lj88oozyJAKh+TMOzYjyyAFM/PYfUT/pq7xqVrKYh25XK8La4z4hoBmr7x/iL2bbhHYXPDIBBMrmEGI65cw+dctwuwlxnTRbDiJc6IgKo4VgbeXLBn3p6dRH510dtlwb2kOyWFeI5LVwT+EqP9YI/5qFlF01UwDnfyzXS0NZhpHNO2Q8Vp8GxgtuhO06/A13lVRuqKN8I1IPmtdBL0U7XnYrt/Aj5BHavg1Y0tkLXahdnJYgFXTl275WXsZ+v/AKrpfhqfFE+I7G/n/i0lc2zg7mpeumVFKIlESiLnfN3snsYy+19Lz2Xcy4ChkJ7hTBBPxraUvFHwNwFtx5KF0IOirV7gBwdpsMGLeGT5ojMCS0xJiZ71wvG5uk4i6Q5Xt9F0dB/+doW/y3hoTX9TrWhrX3dkrt1Dc1cEwq2sTeuJ+9FstbMtBYCIIBiRoR8D6V0fw/VdLaB3gtNxKmF+mG+q5LhVJuLHcfbU13FYAyncTpZUuHNc+qYG63B/Klsfrp3rneHPayoY5+gK7DjDXGmc1utlp3sQ2RUIXRiZjzHbf0Efc19GnqI2wknSy+eMYMVwsvB3ZbuZTB2FfO6iNkjcLtFO2rfTdaPVda9m/GiMb4d+MwUgEGRqQPXrAmetatsEdHO1+xy7idFeg4hJWxujeLOGeW4Gq7DduBVLMQFUEknYAakk9q3qhAvouc432qoWizafwwY8RokjuE7dddfTpVM1jL2AXRM+Gql0WO4vy/fvvUbc5vW5i3YsDARZG3u5xHoc31mtHxyndK5rxmLKLh7AY3RHIg5rO3tBt4R2Yo1wusIqkAFgw3J2EE6wfhTgULoi9x3VPi0jIWNbvmVP8o+0K3i7ng3bfgXSpZQXzKwXUw0LDASYjYGukEmdiFpoKlsuQ1W7z1dsXeH4pXZWAtMw8wnMnmQj1zBaydYg3Wwpi9szS3W64hyRcQY3DG9pbF1ZnaZ8s+mbLWsZhEgXa1hnNG+x2/30XUuKcVAx95bpBylQoke7lBgdtSZ9Sa0vHopXy32yXO0WAwhrSMXqqX7Q8f4jWrat5RmcrOkmADHfQivOEmRsLmu0vl910PDKZuMuIz0ut3kbgMkXs7BoICjaCNm79/lWNRxOWCXDELlYcYqWSNMVsue9+xavtEx9zNbw5JyDzkSYJ1VSB6DN9a2kPEP5cAcBY7hQcEomse6Q57BUPG3xmFvQAjUn12Hp8a6r4e4Syf8AvkJy0AVX4n4s+O9JG0WsLk9vL8qf9niKHuINSCCW01BECPhB+ta/42oDTiOVp6puLcjr6rV8DlDmOaRnr4Ld51U22z9GH3iP+K5Xhn9gw8lbrHiNhcVV8I/kIPURNdNisVw0snWUHjWOYjt/Wt3wqK7i5XIsmBe7QrsYmGywcV2/2e57mFRsrGPLIBPu/wBor4p8XcOkj4m/o2Eh1nZAnXX1XT0VS11KzEcxl5LoXBMIyZiwiQIHWvfh+hngLnyiwNst/wBKtVzNfYNUtXTKklESiJREoijeOYO21p2dFYqhgka7dxrFVqinilF3tBspYpXsNmmyo/Dl0r55UG7iuktYKM5ywHi4e4gGpUx8elXOFVHQVDH8isJo+lhc3sXJrPCrtlit61ctMBEOjKde0jXY6ivpvGZwadrWnU/RUPh2IOqXPOw+pXzHrpPatDSMMkgYN10nFnCOEyHZRd67m19a+gPhvFhXzgZFb3D9V12kx8o/XyrjZmYJCw7L2eAdEH33srjyIF8a8fxBBl+BMt9wtc/xq/RNA0vn9le4GxuNx3t7+y7ei/tvD2TNBu2XtluzFShJ+etbahl6enaTrax+imkHQT3Gxv8Adfnm/ea2GtmRDEMvTMhIP0M1SdGQ4hfRIq1j4hIBtl4r3wNShdwM4JzGZ0A0Hw339RWFR/a0MGVlrabhHWdM99nSG9vW3asXMmJz5bg2UwB2zR/xWXD24CWc1zPHqQjJ2rcvNbXKWMUYh791my4bD3LsdWMLaRATsC11fpW5hgMsjWDcrm6aIMcXcl54nzTiMRYPiNbFtnEooEiPMBqcxHWdpHSuqf8AD0T4iwOIdbXb36q7ScRdT1AeW3AUfd9xo7GK4DAWTYXbGy+k1khNC90WuG48rr1hr48Mkhi5Mh83eZJ6lpgzNXSBmCF8cdiEmIE3U1zDhHVbF5h79tQ3o0T95P0rQ0sjS58bdibdy+rcKqD0bcfzEDzspPl7jr2QocfuyYzdv+elQVlCJQXN1V2o4cH4i0562UdzvjGbFHMIyqoH9fzj5VNw2JrYBh3UNC5scd+1VPiOUsp6mZ+W3513nw1LI0OZsCuY+KRGZmSN1Iz8NFevZrw/Mt10UmCA0axMkSBsDr9K1Xx2+okdEwNJaATkN+1VeBOiYx5J6xIHh/qjvaFdY3gusLp84n8/tXP8HhLWFxGa84xKMIaCoLDrpW4K5CQ5qxYbkG9jsOb2FyF0cqyEhSwyqQVY6EySIJG29b3hdbHDlJ5q9Sgujy2WDC+zPiZIX9lK+rXLUD1JDn7TXTji9E1t8fofwsnQvOy7hyBy6+Bwi2bjhnLFmyzlBaNATvtvpXJ8Rqm1M5kaLDRXImFjbFWSqKkSiJREoiURKIvLoCCDqCIPwNEVcHK+U+S55egYaj5jeuYqfh7G4mN9hyIW1bxLq2c1bWH5dWQbhzR0iB8+9S0nw+yNwdK7F2WsPH2FHJxB5FmCyg/afyvdxlpGsANctkypIBZSPwk6SOxjet5PGXtsFJwmsZTSkyaHdcR5j4JiMOP39l7cgwWGhMjY7HrVjgtO7+SC4aK7x+vilgDYnXuVV2XSu3cOquQBzWzw5Tln1P2/X2rjeJEdLYLGoebBqmMBjTYupcX8J1HdT7w+n5Vp6iETRlh3UdFUOhlDx7C6yOIXsJh3ul2CkG7bAOhDAZNtDOn1qKgifDDZ3eujkw1EwDd8lyHHXmILMZZiST3J1J+tGnE+5XZys6GnDW9y3cGwKg9xtUUjOsr1JUkxjJaXGHH7tAZlQzfEzp+u1TUjTdzjtkFwfxFUudKWn3yWi2JNt51yshVgOqsII/oR2IB6Vs4Xljg9uoK52mOt1jVRln4fevoAqX9DcDOyxaB0gBOS93LjTXzQtxEk6n6ru5akxtvfID0WxbEp85+9TOK+fPkHSXCuXFeMriLBBEaBh8V1j7EVzMFI6Cb0819Ao6hr2tmb3/lR/DrIdkQkwzAf7iAT8auSno2udyBK6mSpIiLgM7LoXFOEWLzfvbatIgHY6dmEHvWv4DP1zC7Q5jvXHzSSRtxMNlxbjTIcRc8MZbYdggknygwNT3ifnX1zhFM2OMABcvW1D5pC55urX7I+NHDcRtiTkvfunE6ec+Qx3DZdexbvVnjFMJaYuGrc/wAqtC/C63NdR9pfI9zGFbuHylwIZGMZuxVts3TWOmvfiS26mqGOeMlz/D8g8QnL+zMPi1uPrmio8BWsdTSk/L9F1j2f8uXMFYZbrKXdsxC6hYEAT1NSNbZbClhdEyzlaayVpKIlESiJREoiURKIlESiJREoiqvtD5R/6jhxbVxbuI2ZGIlTpBVo1g6ajaOtWqSo6CTERcKORmILkh9jXEZyzh4/i8Ro+mSftW+/+XpsOd/L9qAQuuq1juDPhbjYe5Be2SGiYmZ0npBFcxWOxylw3VWc3Kw3bMjSqirtNiuh8xXLp4HgQwOq5T/KrjL8iqrR1+iK6vg1nTs97KgYhPKZrXt+ZfQJw0wkFZsIsCO1RyG5VmkiDWAKP4nZhww66VcpX3aWri/i6hwObUN0OR+y0uIdB863PDoelmA21XFw5XKxKNK7mNvVsvSc1OjE2jgIyILwuC2WyjMVMsDMTsCvyrkOKUghnJAyOf5V51S90Niexa1tdK0jtVpHHNebF0klKrzMA667P4YxSExnQZqWtEjYx+ulUCc19JbE0ssV0N8a97BC7bUtcAOiiSXXQgAd/wA601LH/H4g1u1xbuK4qui6IyMOy4str6RX3mgaCwLh5XZqV4QrJdtsPeDqV7yGER6zV6oa0xOB5FVg67gv1gpr5ktuvtESiJREoiURKIlESiJREoiURKIlESiJREoiguPcoYTFtmv2QXiM6kq0DaSpE/OaHMWKifCx+ZC0+H+z3AWmDCznI28RmYf7SYPzFY4GrBtLEDeyluYOB2sXYNm7IUwQV0KkbFelHNDhYq9TzugkEjNQuR83eztsJb8YXhcQNtkg6g5ZOYjeqbqbAC666eDjP8p7Yiy3j+lTraVrnarsIT1Vt8O4KMVftWCxQXHC5gJj1iRNTUxs8LU/EMImoXjln5FevaHyK3D2tHxfFV9AcmWMu4946+79a7PgUbelK+VlhjbYlVNLVdm2IKsXKR4Ry3icUXGGQ3Mih3UHWJyiAd28x07TXP8AxCxojad7qWMlzSApBeDYgeU2LwbaPDefpFcWWm+iplrr6ei0xwm9ZuML9t7bGCA4gwRoYPzqtUggAL6F8JssxxPNbiJWuK70HJdZ9kCqbV2RLK4IPbMsaf7au0cETn9IW9YZArh/ijE2VtjkR9FPcW9n/D8Qxe5h1DEyWRmST1JyEAn1rooOJVMAsx2XgfquRdEwm5C2ODcmYLCsHs2FDjZ2LOw/lLkwfhXk/EamcYZH5ctB6LxsLGm4Cn6pKVKIlESiJREoiURKIlESiJREoiURKIlESiJREoiURKItbiOBt37bWrq5kcQw/uNQesihF1nHI6Nwe02IVGveymxPkv3VHYhW+8CqbqJhOpXRRfE87G2cwHzH3U7y9yThsIwuKGuXBs7kHLIg5QAAPjv61JFTMjNxqqFdxqprG4HWDeQ379/spfjHCLOKtm1iLa3EOsHoe6kag+oq7DNJC7HGbFadzQ4WKqK+yXh4aQL0fw+Jp9Yzfett/wDP1lrXHfb2PRQGlYTdWzgvBLGETJh7a21OpjcnuzHVj8TWrqKmWodildcqdrGtFgpCoFkq9zXyhYx2U3CyXFEK6xMbwwOhH6mo5ImyCxV+g4jLRuJZmDsVVrXsnUHXFMV9LYB+pY/0qp/BF/mW+PxW/DYRC/efx91duX+A2cHb8OyDqZZmMsx7k/kIFW44mxizVz1bXTVknSSnuGw7lKVIqaURKIlESiJREoiURKIlESiJREoiURKIlESiJREoiURKIlESiJREoiURKIlESiJREoiURKIlESiJREoiURKIlESiJRF//9k="/>
          <p:cNvSpPr>
            <a:spLocks noChangeAspect="1" noChangeArrowheads="1"/>
          </p:cNvSpPr>
          <p:nvPr/>
        </p:nvSpPr>
        <p:spPr bwMode="auto">
          <a:xfrm>
            <a:off x="155575" y="-1790700"/>
            <a:ext cx="4705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98787"/>
            <a:ext cx="43910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Cantidad de PCD en el Mundo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807362"/>
            <a:ext cx="7125112" cy="2816084"/>
          </a:xfrm>
        </p:spPr>
        <p:txBody>
          <a:bodyPr>
            <a:normAutofit/>
          </a:bodyPr>
          <a:lstStyle/>
          <a:p>
            <a:r>
              <a:rPr lang="es-BO" dirty="0" smtClean="0"/>
              <a:t>Se </a:t>
            </a:r>
            <a:r>
              <a:rPr lang="es-BO" dirty="0"/>
              <a:t>estima que más de </a:t>
            </a:r>
            <a:r>
              <a:rPr lang="es-BO" sz="2000" b="1" dirty="0">
                <a:solidFill>
                  <a:srgbClr val="FF0000"/>
                </a:solidFill>
              </a:rPr>
              <a:t>mil millones </a:t>
            </a:r>
            <a:r>
              <a:rPr lang="es-BO" dirty="0"/>
              <a:t>de personas viven con algún tipo de discapacidad; o sea, alrededor del </a:t>
            </a:r>
            <a:r>
              <a:rPr lang="es-BO" sz="2000" b="1" dirty="0"/>
              <a:t>15% </a:t>
            </a:r>
            <a:r>
              <a:rPr lang="es-BO" dirty="0"/>
              <a:t>de la población </a:t>
            </a:r>
            <a:r>
              <a:rPr lang="es-BO" dirty="0" smtClean="0"/>
              <a:t>mundial. De </a:t>
            </a:r>
            <a:r>
              <a:rPr lang="es-BO" dirty="0"/>
              <a:t>ellas, casi </a:t>
            </a:r>
            <a:r>
              <a:rPr lang="es-BO" b="1" dirty="0"/>
              <a:t>200 millones</a:t>
            </a:r>
            <a:r>
              <a:rPr lang="es-BO" dirty="0"/>
              <a:t> experimentan dificultades considerables en su funcionamiento. </a:t>
            </a:r>
            <a:endParaRPr lang="es-BO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2339752" y="58772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BO" b="1" dirty="0">
                <a:solidFill>
                  <a:srgbClr val="002060"/>
                </a:solidFill>
              </a:rPr>
              <a:t>1 cada 7 personas </a:t>
            </a:r>
            <a:r>
              <a:rPr lang="es-BO" b="1" dirty="0" smtClean="0">
                <a:solidFill>
                  <a:srgbClr val="002060"/>
                </a:solidFill>
              </a:rPr>
              <a:t>tiene algún </a:t>
            </a:r>
            <a:r>
              <a:rPr lang="es-BO" b="1" dirty="0">
                <a:solidFill>
                  <a:srgbClr val="002060"/>
                </a:solidFill>
              </a:rPr>
              <a:t>tipo de discapacidad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12" y="4437112"/>
            <a:ext cx="527268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/>
              <a:t>Cifras al alza</a:t>
            </a:r>
            <a:r>
              <a:rPr lang="es-BO" dirty="0"/>
              <a:t/>
            </a:r>
            <a:br>
              <a:rPr lang="es-BO" dirty="0"/>
            </a:b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412777"/>
            <a:ext cx="7125112" cy="3096344"/>
          </a:xfrm>
        </p:spPr>
        <p:txBody>
          <a:bodyPr>
            <a:normAutofit lnSpcReduction="10000"/>
          </a:bodyPr>
          <a:lstStyle/>
          <a:p>
            <a:r>
              <a:rPr lang="es-BO" dirty="0" smtClean="0"/>
              <a:t>El </a:t>
            </a:r>
            <a:r>
              <a:rPr lang="es-BO" dirty="0"/>
              <a:t>número de personas con discapacidad está </a:t>
            </a:r>
            <a:r>
              <a:rPr lang="es-BO" dirty="0" smtClean="0"/>
              <a:t>creciendo, debido a:</a:t>
            </a:r>
          </a:p>
          <a:p>
            <a:pPr marL="0" indent="0">
              <a:buNone/>
            </a:pPr>
            <a:endParaRPr lang="es-BO" dirty="0" smtClean="0"/>
          </a:p>
          <a:p>
            <a:pPr>
              <a:buFontTx/>
              <a:buChar char="-"/>
            </a:pPr>
            <a:r>
              <a:rPr lang="es-BO" b="1" dirty="0" smtClean="0"/>
              <a:t>Envejecimiento </a:t>
            </a:r>
            <a:r>
              <a:rPr lang="es-BO" b="1" dirty="0"/>
              <a:t>de la población </a:t>
            </a:r>
            <a:endParaRPr lang="es-BO" dirty="0" smtClean="0"/>
          </a:p>
          <a:p>
            <a:pPr>
              <a:buFontTx/>
              <a:buChar char="-"/>
            </a:pPr>
            <a:r>
              <a:rPr lang="es-BO" dirty="0" smtClean="0"/>
              <a:t>Incremento </a:t>
            </a:r>
            <a:r>
              <a:rPr lang="es-BO" dirty="0"/>
              <a:t>global de los </a:t>
            </a:r>
            <a:r>
              <a:rPr lang="es-BO" b="1" dirty="0"/>
              <a:t>problemas crónicos de salud </a:t>
            </a:r>
            <a:r>
              <a:rPr lang="es-BO" dirty="0"/>
              <a:t>asociados a </a:t>
            </a:r>
            <a:r>
              <a:rPr lang="es-BO" dirty="0" smtClean="0"/>
              <a:t>discapacidad (diabetes</a:t>
            </a:r>
            <a:r>
              <a:rPr lang="es-BO" dirty="0"/>
              <a:t>, las enfermedades cardiovasculares y los trastornos </a:t>
            </a:r>
            <a:r>
              <a:rPr lang="es-BO" dirty="0" smtClean="0"/>
              <a:t>mentales)</a:t>
            </a:r>
          </a:p>
          <a:p>
            <a:pPr>
              <a:buFontTx/>
              <a:buChar char="-"/>
            </a:pPr>
            <a:r>
              <a:rPr lang="es-BO" dirty="0" smtClean="0"/>
              <a:t>Lesiones causadas por </a:t>
            </a:r>
            <a:r>
              <a:rPr lang="es-BO" b="1" dirty="0" smtClean="0"/>
              <a:t>accidentes, violencia y desastres</a:t>
            </a:r>
            <a:endParaRPr lang="es-BO" b="1" dirty="0"/>
          </a:p>
          <a:p>
            <a:endParaRPr lang="es-B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5181370" cy="231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4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ano">
  <a:themeElements>
    <a:clrScheme name="Personalizado 11">
      <a:dk1>
        <a:srgbClr val="FFFFFF"/>
      </a:dk1>
      <a:lt1>
        <a:srgbClr val="000000"/>
      </a:lt1>
      <a:dk2>
        <a:srgbClr val="F2EAF7"/>
      </a:dk2>
      <a:lt2>
        <a:srgbClr val="00B050"/>
      </a:lt2>
      <a:accent1>
        <a:srgbClr val="629DD1"/>
      </a:accent1>
      <a:accent2>
        <a:srgbClr val="297FD5"/>
      </a:accent2>
      <a:accent3>
        <a:srgbClr val="7F8FA9"/>
      </a:accent3>
      <a:accent4>
        <a:srgbClr val="BE98DB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eran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TM01972873[[fn=Verano]]</Template>
  <TotalTime>483</TotalTime>
  <Words>861</Words>
  <Application>Microsoft Office PowerPoint</Application>
  <PresentationFormat>Presentación en pantalla (4:3)</PresentationFormat>
  <Paragraphs>114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Verano</vt:lpstr>
      <vt:lpstr>Presentación de PowerPoint</vt:lpstr>
      <vt:lpstr>¿Qué es informe mundial sobre la discapacidad? </vt:lpstr>
      <vt:lpstr>RELACIONADO al Modelo de la CIF</vt:lpstr>
      <vt:lpstr>Presentación de PowerPoint</vt:lpstr>
      <vt:lpstr>¿Cuál es el propósito del Informe Mundial?</vt:lpstr>
      <vt:lpstr>Presentación de PowerPoint</vt:lpstr>
      <vt:lpstr>Presentación de PowerPoint</vt:lpstr>
      <vt:lpstr>Cantidad de PCD en el Mundo</vt:lpstr>
      <vt:lpstr>Cifras al alza </vt:lpstr>
      <vt:lpstr>Poblaciones vulnerables </vt:lpstr>
      <vt:lpstr>Presentación de PowerPoint</vt:lpstr>
      <vt:lpstr>¿Cuáles son los obstáculos discapacitantes? </vt:lpstr>
      <vt:lpstr>Presentación de PowerPoint</vt:lpstr>
      <vt:lpstr>¿Cómo está afectada la vida de las personas con discapacidad?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RETOS Y RECOMENDACIONES</vt:lpstr>
      <vt:lpstr>RETOS Y RECOMENDACIONES</vt:lpstr>
      <vt:lpstr>Presentación de PowerPoint</vt:lpstr>
      <vt:lpstr>RESUMEN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MUNDIAL SOBRE LA DISCAPACIDAD OMS</dc:title>
  <dc:creator>User</dc:creator>
  <cp:lastModifiedBy>User</cp:lastModifiedBy>
  <cp:revision>43</cp:revision>
  <dcterms:created xsi:type="dcterms:W3CDTF">2016-01-24T19:54:35Z</dcterms:created>
  <dcterms:modified xsi:type="dcterms:W3CDTF">2016-02-02T17:30:33Z</dcterms:modified>
</cp:coreProperties>
</file>