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754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73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5963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185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5721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055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347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83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987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94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031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12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89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98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7085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68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EFD33-10FC-4D48-9E93-0FBE8E2A6FAB}" type="datetimeFigureOut">
              <a:rPr lang="es-ES" smtClean="0"/>
              <a:t>19/12/2017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FDD256-BCA7-4642-B33C-8CFA7402D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03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PERSPECTIVA SOCIOANTROPOLÓGICA DE LA SORDERA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Lic. María </a:t>
            </a:r>
            <a:r>
              <a:rPr lang="es-ES" dirty="0" err="1" smtClean="0"/>
              <a:t>Renée</a:t>
            </a:r>
            <a:r>
              <a:rPr lang="es-ES" dirty="0" smtClean="0"/>
              <a:t> </a:t>
            </a:r>
            <a:r>
              <a:rPr lang="es-ES" smtClean="0"/>
              <a:t>Zapata Osorio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240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sordo </a:t>
            </a:r>
            <a:r>
              <a:rPr lang="es-ES" dirty="0" err="1" smtClean="0"/>
              <a:t>bilingue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Del cambio de la mirada de lo médico hacia lo social antropológico surge </a:t>
            </a:r>
            <a:r>
              <a:rPr lang="es-ES" dirty="0" smtClean="0"/>
              <a:t>el concepto </a:t>
            </a:r>
            <a:r>
              <a:rPr lang="es-ES" dirty="0"/>
              <a:t>de bilingüismo, el sordo como sujeto bilingüe.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10" y="2897746"/>
            <a:ext cx="4288665" cy="314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29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Comunidad Educativa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participación activa de la comunidad sorda en el control de sus </a:t>
            </a:r>
            <a:r>
              <a:rPr lang="es-ES" dirty="0" smtClean="0"/>
              <a:t>propias instituciones </a:t>
            </a:r>
            <a:r>
              <a:rPr lang="es-ES" dirty="0"/>
              <a:t>significa la inclusión de maestros sordos dentro del aula. La sordera </a:t>
            </a:r>
            <a:r>
              <a:rPr lang="es-ES" dirty="0" smtClean="0"/>
              <a:t>es un </a:t>
            </a:r>
            <a:r>
              <a:rPr lang="es-ES" dirty="0"/>
              <a:t>factor crítico dentro de las aulas con maestros oyentes y alumnos sordos</a:t>
            </a:r>
            <a:r>
              <a:rPr lang="es-ES" dirty="0" smtClean="0"/>
              <a:t>.</a:t>
            </a:r>
          </a:p>
          <a:p>
            <a:r>
              <a:rPr lang="es-ES" dirty="0" smtClean="0"/>
              <a:t>El compromiso de la escuela.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849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educación bilingüe‐bicultural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modelo pedagógico propone dar acceso al niño sordo a las </a:t>
            </a:r>
            <a:r>
              <a:rPr lang="es-ES" dirty="0" smtClean="0"/>
              <a:t>mismas posibilidades </a:t>
            </a:r>
            <a:r>
              <a:rPr lang="es-ES" dirty="0" err="1"/>
              <a:t>psico</a:t>
            </a:r>
            <a:r>
              <a:rPr lang="es-ES" dirty="0"/>
              <a:t>‐sociolingüísticas que tiene el niño oyente. El objetivo es </a:t>
            </a:r>
            <a:r>
              <a:rPr lang="es-ES" dirty="0" smtClean="0"/>
              <a:t>crear una </a:t>
            </a:r>
            <a:r>
              <a:rPr lang="es-ES" dirty="0"/>
              <a:t>identidad bicultural confortable al permitir al niño sordo desarrollar </a:t>
            </a:r>
            <a:r>
              <a:rPr lang="es-ES" dirty="0" smtClean="0"/>
              <a:t>sus potencialidades </a:t>
            </a:r>
            <a:r>
              <a:rPr lang="es-ES" dirty="0"/>
              <a:t>dentro de la cultura sorda y aproximarse a través de ella a </a:t>
            </a:r>
            <a:r>
              <a:rPr lang="es-ES" dirty="0" smtClean="0"/>
              <a:t>la cultura </a:t>
            </a:r>
            <a:r>
              <a:rPr lang="es-ES" dirty="0"/>
              <a:t>oyente.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504" y="3696237"/>
            <a:ext cx="4546241" cy="257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98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Adulto Sordo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Así como el niño oyente aprende la lengua en un entorno natural, en un </a:t>
            </a:r>
            <a:r>
              <a:rPr lang="es-ES" dirty="0" smtClean="0"/>
              <a:t>proceso comunicativo </a:t>
            </a:r>
            <a:r>
              <a:rPr lang="es-ES" dirty="0"/>
              <a:t>natural, a partir de la gramática adulta que oye, pero sin </a:t>
            </a:r>
            <a:r>
              <a:rPr lang="es-ES" dirty="0" smtClean="0"/>
              <a:t>enseñanza sistémica </a:t>
            </a:r>
            <a:r>
              <a:rPr lang="es-ES" dirty="0"/>
              <a:t>cometer errores a lo largo del proceso, el niño sordo necesita también </a:t>
            </a:r>
            <a:r>
              <a:rPr lang="es-ES" dirty="0" smtClean="0"/>
              <a:t>un contexto </a:t>
            </a:r>
            <a:r>
              <a:rPr lang="es-ES" dirty="0"/>
              <a:t>igual: natural con adultos significativos es decir, adultos que manejen </a:t>
            </a:r>
            <a:r>
              <a:rPr lang="es-ES" dirty="0" smtClean="0"/>
              <a:t>la gramática </a:t>
            </a:r>
            <a:r>
              <a:rPr lang="es-ES" dirty="0"/>
              <a:t>adulta de </a:t>
            </a:r>
            <a:r>
              <a:rPr lang="es-ES" dirty="0" smtClean="0"/>
              <a:t>LS, </a:t>
            </a:r>
            <a:r>
              <a:rPr lang="es-ES" dirty="0"/>
              <a:t>a partir de la cual el niño construirá su gramática.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564" y="4146997"/>
            <a:ext cx="4391696" cy="212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11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Nueva Perspectiva. Programa de Formación para Sordos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1. Contribuir a partir de acciones concretas al cambio de la educación del sordo </a:t>
            </a:r>
            <a:r>
              <a:rPr lang="es-ES" dirty="0" smtClean="0"/>
              <a:t>a fin </a:t>
            </a:r>
            <a:r>
              <a:rPr lang="es-ES" dirty="0"/>
              <a:t>de mejorar el nivel académico de los niños.</a:t>
            </a:r>
          </a:p>
          <a:p>
            <a:r>
              <a:rPr lang="es-ES" dirty="0"/>
              <a:t>2. Proveer a los niños sordos de modelos adultos significativos que </a:t>
            </a:r>
            <a:r>
              <a:rPr lang="es-ES" dirty="0" smtClean="0"/>
              <a:t>constituyan adecuados </a:t>
            </a:r>
            <a:r>
              <a:rPr lang="es-ES" dirty="0"/>
              <a:t>modelos sociales para la construcción de su identidad, así como </a:t>
            </a:r>
            <a:r>
              <a:rPr lang="es-ES" dirty="0" smtClean="0"/>
              <a:t>los adecuados </a:t>
            </a:r>
            <a:r>
              <a:rPr lang="es-ES" dirty="0"/>
              <a:t>conocedores de su lengua.</a:t>
            </a:r>
          </a:p>
          <a:p>
            <a:r>
              <a:rPr lang="es-ES" dirty="0"/>
              <a:t>3. Lograr un cambio en la representación social negativa hacia los sordos </a:t>
            </a:r>
            <a:r>
              <a:rPr lang="es-ES" dirty="0" smtClean="0"/>
              <a:t>derivada del </a:t>
            </a:r>
            <a:r>
              <a:rPr lang="es-ES" dirty="0"/>
              <a:t>modelo patológico </a:t>
            </a:r>
            <a:r>
              <a:rPr lang="es-ES" dirty="0" err="1"/>
              <a:t>oralista</a:t>
            </a:r>
            <a:r>
              <a:rPr lang="es-ES" dirty="0"/>
              <a:t>.</a:t>
            </a:r>
          </a:p>
          <a:p>
            <a:r>
              <a:rPr lang="es-ES" dirty="0"/>
              <a:t>4. Abrir nuevas oportunidades laborales para los sordos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/>
              <a:t>La Capacitación de Maestros oyentes contribuirá a:</a:t>
            </a:r>
          </a:p>
          <a:p>
            <a:r>
              <a:rPr lang="es-ES" dirty="0"/>
              <a:t>1. Alfabetizar a los sordos.</a:t>
            </a:r>
          </a:p>
          <a:p>
            <a:r>
              <a:rPr lang="es-ES" dirty="0"/>
              <a:t>2. Mejorar la cooperación entre maestros sordos y oyentes a fin de lograr </a:t>
            </a:r>
            <a:r>
              <a:rPr lang="es-ES" dirty="0" smtClean="0"/>
              <a:t>alterar las </a:t>
            </a:r>
            <a:r>
              <a:rPr lang="es-ES" dirty="0"/>
              <a:t>actuales relaciones de poder en la escuela y en la sociedad.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205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Logro de Objetivos: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implementación del modelo </a:t>
            </a:r>
            <a:r>
              <a:rPr lang="es-ES" dirty="0" smtClean="0"/>
              <a:t>bilingüe-bicultural </a:t>
            </a:r>
            <a:r>
              <a:rPr lang="es-ES" dirty="0"/>
              <a:t>en el contexto de las escuelas para sordos, hecho que permitirá llegar </a:t>
            </a:r>
            <a:r>
              <a:rPr lang="es-ES" dirty="0" smtClean="0"/>
              <a:t>al objetivo </a:t>
            </a:r>
            <a:r>
              <a:rPr lang="es-ES" dirty="0"/>
              <a:t>último de la educación del </a:t>
            </a:r>
            <a:r>
              <a:rPr lang="es-ES" dirty="0" smtClean="0"/>
              <a:t>sordo.</a:t>
            </a:r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468" y="3245476"/>
            <a:ext cx="5872765" cy="292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97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Conclusiones:</a:t>
            </a:r>
            <a:endParaRPr lang="es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83" y="2279561"/>
            <a:ext cx="3309871" cy="3425780"/>
          </a:xfrm>
        </p:spPr>
      </p:pic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Es necesario que dejemos de lado la idea de que para brindar igualdad </a:t>
            </a:r>
            <a:r>
              <a:rPr lang="es-ES" dirty="0" smtClean="0"/>
              <a:t>de oportunidades </a:t>
            </a:r>
            <a:r>
              <a:rPr lang="es-ES" dirty="0"/>
              <a:t>es necesario unificar, dar a todos lo mismo. Si reconocemos </a:t>
            </a:r>
            <a:r>
              <a:rPr lang="es-ES" dirty="0" smtClean="0"/>
              <a:t>que existen </a:t>
            </a:r>
            <a:r>
              <a:rPr lang="es-ES" dirty="0"/>
              <a:t>diferencias y que estas no son deficiencias intrínsecas al alumno, </a:t>
            </a:r>
            <a:r>
              <a:rPr lang="es-ES" dirty="0" smtClean="0"/>
              <a:t>podremos ver </a:t>
            </a:r>
            <a:r>
              <a:rPr lang="es-ES" dirty="0"/>
              <a:t>que el niño sordo es un miembro de una comunidad usuaria de una </a:t>
            </a:r>
            <a:r>
              <a:rPr lang="es-ES" dirty="0" smtClean="0"/>
              <a:t>lengua minoritaria </a:t>
            </a:r>
            <a:r>
              <a:rPr lang="es-ES" dirty="0"/>
              <a:t>y que ambas lenguas y el aprendizaje de la lengua oral escrita, </a:t>
            </a:r>
            <a:r>
              <a:rPr lang="es-ES" dirty="0" smtClean="0"/>
              <a:t>es decir</a:t>
            </a:r>
            <a:r>
              <a:rPr lang="es-ES" dirty="0"/>
              <a:t>, de la LSA y el español, contribuirán a una mejor integración.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4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GRACIAS!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6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Perspectiva </a:t>
            </a:r>
            <a:r>
              <a:rPr lang="es-ES" dirty="0" err="1"/>
              <a:t>socioantropológica</a:t>
            </a:r>
            <a:r>
              <a:rPr lang="es-ES" dirty="0"/>
              <a:t> de la Sordera. Silvana </a:t>
            </a:r>
            <a:r>
              <a:rPr lang="es-ES" dirty="0" err="1"/>
              <a:t>Veinberg</a:t>
            </a:r>
            <a:r>
              <a:rPr lang="es-ES" dirty="0"/>
              <a:t> (</a:t>
            </a:r>
            <a:r>
              <a:rPr lang="es-ES" dirty="0" smtClean="0"/>
              <a:t>2002)Publicado </a:t>
            </a:r>
            <a:r>
              <a:rPr lang="es-ES" dirty="0"/>
              <a:t>en http://www.cultura‐sorda.eu en febrero de 2007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43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Educación del Sordo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Tradicional: </a:t>
            </a:r>
            <a:r>
              <a:rPr lang="es-ES" dirty="0"/>
              <a:t>los niños sordos han sido catalogados desde el punto de </a:t>
            </a:r>
            <a:r>
              <a:rPr lang="es-ES" dirty="0" smtClean="0"/>
              <a:t>vista médico </a:t>
            </a:r>
            <a:r>
              <a:rPr lang="es-ES" dirty="0"/>
              <a:t>como niños discapacitados, cuya incapacidad para oír impone </a:t>
            </a:r>
            <a:r>
              <a:rPr lang="es-ES" dirty="0" smtClean="0"/>
              <a:t>severas limitaciones </a:t>
            </a:r>
            <a:r>
              <a:rPr lang="es-ES" dirty="0"/>
              <a:t>en su capacidad para aprender. </a:t>
            </a:r>
            <a:r>
              <a:rPr lang="es-ES" dirty="0" smtClean="0"/>
              <a:t>El fundamento: </a:t>
            </a:r>
            <a:r>
              <a:rPr lang="es-ES" dirty="0"/>
              <a:t>carecen </a:t>
            </a:r>
            <a:r>
              <a:rPr lang="es-ES" dirty="0" smtClean="0"/>
              <a:t>de la </a:t>
            </a:r>
            <a:r>
              <a:rPr lang="es-ES" dirty="0"/>
              <a:t>capacidad para oír la lengua hablada.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803" y="3503054"/>
            <a:ext cx="5087155" cy="2768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49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Educación del Sordo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Otra Perspectiva: Ver </a:t>
            </a:r>
            <a:r>
              <a:rPr lang="es-ES" dirty="0"/>
              <a:t>a estos </a:t>
            </a:r>
            <a:r>
              <a:rPr lang="es-ES" dirty="0" smtClean="0"/>
              <a:t>niños </a:t>
            </a:r>
            <a:r>
              <a:rPr lang="es-ES" dirty="0"/>
              <a:t>como una minoría </a:t>
            </a:r>
            <a:r>
              <a:rPr lang="es-ES" dirty="0" smtClean="0"/>
              <a:t>lingüística comparable </a:t>
            </a:r>
            <a:r>
              <a:rPr lang="es-ES" dirty="0"/>
              <a:t>a otros niños hablantes no nativos del español, con la diferencia de </a:t>
            </a:r>
            <a:r>
              <a:rPr lang="es-ES" dirty="0" smtClean="0"/>
              <a:t>que la modalidad </a:t>
            </a:r>
            <a:r>
              <a:rPr lang="es-ES" dirty="0"/>
              <a:t>de recibir y transmitir su lengua es viso‐gestual en lugar de </a:t>
            </a:r>
            <a:r>
              <a:rPr lang="es-ES" dirty="0" smtClean="0"/>
              <a:t>auditivo oral.	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654" y="3438659"/>
            <a:ext cx="4919729" cy="283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0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Nueva prospectiva socio-antropológica del sordo.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60</a:t>
            </a:r>
          </a:p>
          <a:p>
            <a:r>
              <a:rPr lang="es-ES" dirty="0" smtClean="0"/>
              <a:t>Especialistas; sociólogos, antropólogos, lingüistas y psicólogos.</a:t>
            </a:r>
          </a:p>
          <a:p>
            <a:r>
              <a:rPr lang="es-ES" dirty="0" smtClean="0"/>
              <a:t>los </a:t>
            </a:r>
            <a:r>
              <a:rPr lang="es-ES" dirty="0"/>
              <a:t>sordos conforman comunidades donde el factor aglutinante es la </a:t>
            </a:r>
            <a:r>
              <a:rPr lang="es-ES" dirty="0" smtClean="0"/>
              <a:t>lengua de </a:t>
            </a:r>
            <a:r>
              <a:rPr lang="es-ES" dirty="0"/>
              <a:t>señas, a pesar de la represión ejercida por la sociedad y por la escuela</a:t>
            </a:r>
            <a:r>
              <a:rPr lang="es-ES" dirty="0" smtClean="0"/>
              <a:t>.</a:t>
            </a:r>
          </a:p>
          <a:p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corroboración de que los hijos sordos de padres sordos presentan </a:t>
            </a:r>
            <a:r>
              <a:rPr lang="es-ES" dirty="0" smtClean="0"/>
              <a:t>mejores niveles </a:t>
            </a:r>
            <a:r>
              <a:rPr lang="es-ES" dirty="0"/>
              <a:t>académicos, mejores habilidades para el aprendizaje de la lengua hablada </a:t>
            </a:r>
            <a:r>
              <a:rPr lang="es-ES" dirty="0" smtClean="0"/>
              <a:t>y escrita</a:t>
            </a:r>
            <a:r>
              <a:rPr lang="es-ES" dirty="0"/>
              <a:t>, niveles de lectura semejantes a los del oyente, una identidad construida </a:t>
            </a:r>
            <a:r>
              <a:rPr lang="es-ES" dirty="0" smtClean="0"/>
              <a:t>y equilibrada</a:t>
            </a:r>
            <a:r>
              <a:rPr lang="es-ES" dirty="0"/>
              <a:t>, y no presentan los problemas </a:t>
            </a:r>
            <a:r>
              <a:rPr lang="es-ES" dirty="0" smtClean="0"/>
              <a:t>socio-afectivos </a:t>
            </a:r>
            <a:r>
              <a:rPr lang="es-ES" dirty="0"/>
              <a:t>propios de los hijos </a:t>
            </a:r>
            <a:r>
              <a:rPr lang="es-ES" dirty="0" smtClean="0"/>
              <a:t>sordos de </a:t>
            </a:r>
            <a:r>
              <a:rPr lang="es-ES" dirty="0"/>
              <a:t>padres oyentes.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363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/>
              <a:t>V</a:t>
            </a:r>
            <a:r>
              <a:rPr lang="es-ES" sz="2000" dirty="0" smtClean="0"/>
              <a:t>isión </a:t>
            </a:r>
            <a:r>
              <a:rPr lang="es-ES" sz="2000" dirty="0"/>
              <a:t>del sordo </a:t>
            </a:r>
            <a:r>
              <a:rPr lang="es-ES" sz="2000" dirty="0" smtClean="0"/>
              <a:t>= ser sociolingüístico diferente; pensar </a:t>
            </a:r>
            <a:r>
              <a:rPr lang="es-ES" sz="2000" dirty="0"/>
              <a:t>alternativas pedagógicas distintas.</a:t>
            </a:r>
            <a:endParaRPr lang="es-ES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Representación social del sordo (opuesto al modelo </a:t>
            </a:r>
            <a:r>
              <a:rPr lang="es-ES" dirty="0" err="1" smtClean="0"/>
              <a:t>oralista</a:t>
            </a:r>
            <a:r>
              <a:rPr lang="es-ES" dirty="0" smtClean="0"/>
              <a:t>)</a:t>
            </a:r>
          </a:p>
          <a:p>
            <a:r>
              <a:rPr lang="es-ES" dirty="0" smtClean="0"/>
              <a:t>Acento en la Lengua de Señas como una garantía para el desarrollo normal del sordo. (Lengua Natural)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656" y="3348506"/>
            <a:ext cx="3812147" cy="269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90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niño sordo y la Lengua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educación y el desarrollo del lenguaje de los niños sordos </a:t>
            </a:r>
            <a:r>
              <a:rPr lang="es-ES" dirty="0" smtClean="0"/>
              <a:t>están influenciados por </a:t>
            </a:r>
            <a:r>
              <a:rPr lang="es-ES" dirty="0"/>
              <a:t>el hecho de que la mayoría de los niños sordos no aprenden el español de </a:t>
            </a:r>
            <a:r>
              <a:rPr lang="es-ES" dirty="0" smtClean="0"/>
              <a:t>una forma </a:t>
            </a:r>
            <a:r>
              <a:rPr lang="es-ES" dirty="0"/>
              <a:t>natural, de su capacidad de adquirir la lengua de </a:t>
            </a:r>
            <a:r>
              <a:rPr lang="es-ES" dirty="0" smtClean="0"/>
              <a:t>señas </a:t>
            </a:r>
            <a:r>
              <a:rPr lang="es-ES" dirty="0"/>
              <a:t>(</a:t>
            </a:r>
            <a:r>
              <a:rPr lang="es-ES" dirty="0" smtClean="0"/>
              <a:t>LS) naturalmente </a:t>
            </a:r>
            <a:r>
              <a:rPr lang="es-ES" dirty="0"/>
              <a:t>y la existencia de una comunidad sorda a la cual la mayor parte </a:t>
            </a:r>
            <a:r>
              <a:rPr lang="es-ES" dirty="0" smtClean="0"/>
              <a:t>de los </a:t>
            </a:r>
            <a:r>
              <a:rPr lang="es-ES" dirty="0"/>
              <a:t>sordos </a:t>
            </a:r>
            <a:r>
              <a:rPr lang="es-ES" dirty="0" err="1"/>
              <a:t>prelinguales</a:t>
            </a:r>
            <a:r>
              <a:rPr lang="es-ES" dirty="0"/>
              <a:t> pertenecen.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172" y="3902299"/>
            <a:ext cx="3618963" cy="236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9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LS es la lengua primaria y natural de los niños sordos, por tal: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Niños sordos de padres sordos:</a:t>
            </a:r>
          </a:p>
          <a:p>
            <a:r>
              <a:rPr lang="es-ES" dirty="0"/>
              <a:t>A</a:t>
            </a:r>
            <a:r>
              <a:rPr lang="es-ES" dirty="0" smtClean="0"/>
              <a:t>dquieren </a:t>
            </a:r>
            <a:r>
              <a:rPr lang="es-ES" dirty="0"/>
              <a:t>la </a:t>
            </a:r>
            <a:r>
              <a:rPr lang="es-ES" dirty="0" smtClean="0"/>
              <a:t>LS mediante procesos </a:t>
            </a:r>
            <a:r>
              <a:rPr lang="es-ES" dirty="0"/>
              <a:t>naturales de adquisición </a:t>
            </a:r>
            <a:r>
              <a:rPr lang="es-ES" dirty="0" smtClean="0"/>
              <a:t>del lenguaje </a:t>
            </a:r>
            <a:r>
              <a:rPr lang="es-ES" dirty="0"/>
              <a:t>que comienzan en la infancia temprana.</a:t>
            </a:r>
            <a:endParaRPr lang="es-ES" dirty="0" smtClean="0"/>
          </a:p>
          <a:p>
            <a:r>
              <a:rPr lang="es-ES" dirty="0"/>
              <a:t>E</a:t>
            </a:r>
            <a:r>
              <a:rPr lang="es-ES" dirty="0" smtClean="0"/>
              <a:t>n </a:t>
            </a:r>
            <a:r>
              <a:rPr lang="es-ES" dirty="0"/>
              <a:t>ambientes lingüísticos apropiados (un </a:t>
            </a:r>
            <a:r>
              <a:rPr lang="es-ES" dirty="0" smtClean="0"/>
              <a:t>ambiente "</a:t>
            </a:r>
            <a:r>
              <a:rPr lang="es-ES" dirty="0" err="1" smtClean="0"/>
              <a:t>señante</a:t>
            </a:r>
            <a:r>
              <a:rPr lang="es-ES" dirty="0"/>
              <a:t>") los niños sordos no son disca‐</a:t>
            </a:r>
            <a:r>
              <a:rPr lang="es-ES" dirty="0" err="1"/>
              <a:t>pacitados</a:t>
            </a:r>
            <a:r>
              <a:rPr lang="es-ES" dirty="0"/>
              <a:t> con respecto a la adquisición </a:t>
            </a:r>
            <a:r>
              <a:rPr lang="es-ES" dirty="0" smtClean="0"/>
              <a:t>de esa </a:t>
            </a:r>
            <a:r>
              <a:rPr lang="es-ES" dirty="0"/>
              <a:t>lengua. Este niño construye su propia gramática y está inmerso en un </a:t>
            </a:r>
            <a:r>
              <a:rPr lang="es-ES" dirty="0" smtClean="0"/>
              <a:t>proceso comunicativo </a:t>
            </a:r>
            <a:r>
              <a:rPr lang="es-ES" dirty="0"/>
              <a:t>natural al ser parte de una comunidad lingüística donde se usa </a:t>
            </a:r>
            <a:r>
              <a:rPr lang="es-ES" dirty="0" smtClean="0"/>
              <a:t>una lengua </a:t>
            </a:r>
            <a:r>
              <a:rPr lang="es-ES" dirty="0"/>
              <a:t>de señas.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Niños sordos de padres oyentes;</a:t>
            </a:r>
          </a:p>
          <a:p>
            <a:r>
              <a:rPr lang="es-ES" dirty="0"/>
              <a:t>A</a:t>
            </a:r>
            <a:r>
              <a:rPr lang="es-ES" dirty="0" smtClean="0"/>
              <a:t>dquieren </a:t>
            </a:r>
            <a:r>
              <a:rPr lang="es-ES" dirty="0"/>
              <a:t>la </a:t>
            </a:r>
            <a:r>
              <a:rPr lang="es-ES" dirty="0" smtClean="0"/>
              <a:t>LS </a:t>
            </a:r>
            <a:r>
              <a:rPr lang="es-ES" dirty="0"/>
              <a:t>en la escuela a través de sus compañeros. </a:t>
            </a:r>
            <a:r>
              <a:rPr lang="es-ES" dirty="0" smtClean="0"/>
              <a:t>En este </a:t>
            </a:r>
            <a:r>
              <a:rPr lang="es-ES" dirty="0"/>
              <a:t>contexto escolar los niños sordos con padres sordos se transforman en </a:t>
            </a:r>
            <a:r>
              <a:rPr lang="es-ES" dirty="0" smtClean="0"/>
              <a:t>los </a:t>
            </a:r>
            <a:r>
              <a:rPr lang="es-ES" dirty="0"/>
              <a:t>agentes primarios de socialización para la mayoría de los niños sordos de </a:t>
            </a:r>
            <a:r>
              <a:rPr lang="es-ES" dirty="0" smtClean="0"/>
              <a:t>padres oyentes.</a:t>
            </a:r>
          </a:p>
          <a:p>
            <a:r>
              <a:rPr lang="es-ES" dirty="0"/>
              <a:t>Un niño sordo que crece en un ambiente de </a:t>
            </a:r>
            <a:r>
              <a:rPr lang="es-ES" dirty="0" smtClean="0"/>
              <a:t>comunicación lingüísticamente </a:t>
            </a:r>
            <a:r>
              <a:rPr lang="es-ES" dirty="0"/>
              <a:t>inaccesible para él estará expuesto al riesgo de ser retrasado </a:t>
            </a:r>
            <a:r>
              <a:rPr lang="es-ES" dirty="0" smtClean="0"/>
              <a:t>y restringido </a:t>
            </a:r>
            <a:r>
              <a:rPr lang="es-ES" dirty="0"/>
              <a:t>en su desarrollo social e intelectual.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795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de la Educación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creencia de que el niño sordo debe </a:t>
            </a:r>
            <a:r>
              <a:rPr lang="es-ES" dirty="0" smtClean="0"/>
              <a:t>ser integrado </a:t>
            </a:r>
            <a:r>
              <a:rPr lang="es-ES" dirty="0"/>
              <a:t>a la escuela común para que pueda desarrollar su lenguaje, y con </a:t>
            </a:r>
            <a:r>
              <a:rPr lang="es-ES" dirty="0" smtClean="0"/>
              <a:t>las bajas </a:t>
            </a:r>
            <a:r>
              <a:rPr lang="es-ES" dirty="0"/>
              <a:t>expectativas que se plantean ante la educación de los sordos</a:t>
            </a:r>
            <a:r>
              <a:rPr lang="es-ES" dirty="0" smtClean="0"/>
              <a:t>.</a:t>
            </a:r>
          </a:p>
          <a:p>
            <a:r>
              <a:rPr lang="es-ES" dirty="0"/>
              <a:t>L</a:t>
            </a:r>
            <a:r>
              <a:rPr lang="es-ES" dirty="0" smtClean="0"/>
              <a:t>a maestra de </a:t>
            </a:r>
            <a:r>
              <a:rPr lang="es-ES" dirty="0"/>
              <a:t>sordos </a:t>
            </a:r>
            <a:r>
              <a:rPr lang="es-ES" dirty="0" smtClean="0"/>
              <a:t>es </a:t>
            </a:r>
            <a:r>
              <a:rPr lang="es-ES" dirty="0"/>
              <a:t>característicamente oyente, sin parientes sordos </a:t>
            </a:r>
            <a:r>
              <a:rPr lang="es-ES" dirty="0" smtClean="0"/>
              <a:t>y cuyo </a:t>
            </a:r>
            <a:r>
              <a:rPr lang="es-ES" dirty="0"/>
              <a:t>primer contacto con el sordo ha sido a través del </a:t>
            </a:r>
            <a:r>
              <a:rPr lang="es-ES" dirty="0" smtClean="0"/>
              <a:t>profesorado e ignoran la cultura sorda.</a:t>
            </a:r>
          </a:p>
          <a:p>
            <a:r>
              <a:rPr lang="es-ES" dirty="0"/>
              <a:t>E</a:t>
            </a:r>
            <a:r>
              <a:rPr lang="es-ES" dirty="0" smtClean="0"/>
              <a:t>l </a:t>
            </a:r>
            <a:r>
              <a:rPr lang="es-ES" dirty="0"/>
              <a:t>verdadero objetivo de la </a:t>
            </a:r>
            <a:r>
              <a:rPr lang="es-ES" dirty="0" smtClean="0"/>
              <a:t>educación del </a:t>
            </a:r>
            <a:r>
              <a:rPr lang="es-ES" dirty="0"/>
              <a:t>sordo consiste en lograr la </a:t>
            </a:r>
            <a:r>
              <a:rPr lang="es-ES" dirty="0" err="1"/>
              <a:t>oralización</a:t>
            </a:r>
            <a:r>
              <a:rPr lang="es-ES" dirty="0"/>
              <a:t> y no en alfabetizar.</a:t>
            </a:r>
            <a:endParaRPr lang="es-ES" dirty="0" smtClean="0"/>
          </a:p>
          <a:p>
            <a:r>
              <a:rPr lang="es-ES" dirty="0" smtClean="0"/>
              <a:t>Rótulo: Componentes </a:t>
            </a:r>
            <a:r>
              <a:rPr lang="es-ES" dirty="0" err="1" smtClean="0"/>
              <a:t>sobreagregados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4905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Estrategias Variantes: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Español </a:t>
            </a:r>
            <a:r>
              <a:rPr lang="es-ES" dirty="0" err="1" smtClean="0"/>
              <a:t>Señado</a:t>
            </a:r>
            <a:r>
              <a:rPr lang="es-ES" dirty="0" smtClean="0"/>
              <a:t>; variante del oralismo; uso de señas aisladas dentro de las aulas. </a:t>
            </a:r>
            <a:r>
              <a:rPr lang="es-ES" dirty="0"/>
              <a:t>D</a:t>
            </a:r>
            <a:r>
              <a:rPr lang="es-ES" dirty="0" smtClean="0"/>
              <a:t>a </a:t>
            </a:r>
            <a:r>
              <a:rPr lang="es-ES" dirty="0"/>
              <a:t>como resultado un oralismo </a:t>
            </a:r>
            <a:r>
              <a:rPr lang="es-ES" dirty="0" smtClean="0"/>
              <a:t>complementado, sin </a:t>
            </a:r>
            <a:r>
              <a:rPr lang="es-ES" dirty="0"/>
              <a:t>alterar las relaciones de poder dentro del ámbito escolar. El oyente es </a:t>
            </a:r>
            <a:r>
              <a:rPr lang="es-ES" dirty="0" smtClean="0"/>
              <a:t>el director</a:t>
            </a:r>
            <a:r>
              <a:rPr lang="es-ES" dirty="0"/>
              <a:t>, el maestro y el administrativo. El sordo, si hay alguno en la escuela, </a:t>
            </a:r>
            <a:r>
              <a:rPr lang="es-ES" dirty="0" smtClean="0"/>
              <a:t>el maestro </a:t>
            </a:r>
            <a:r>
              <a:rPr lang="es-ES" dirty="0"/>
              <a:t>de manualidades, ayudante o personal de servicio</a:t>
            </a:r>
            <a:r>
              <a:rPr lang="es-ES" dirty="0" smtClean="0"/>
              <a:t>. “</a:t>
            </a:r>
            <a:r>
              <a:rPr lang="es-ES" dirty="0"/>
              <a:t>Mientras un niño oyente escucha un cuento, el niño sordo trata de repetir </a:t>
            </a:r>
            <a:r>
              <a:rPr lang="es-ES" dirty="0" smtClean="0"/>
              <a:t>y memorizar </a:t>
            </a:r>
            <a:r>
              <a:rPr lang="es-ES" dirty="0"/>
              <a:t>una palabra. Mientras un niño oyente juega y reconoce su cuerpo, </a:t>
            </a:r>
            <a:r>
              <a:rPr lang="es-ES" dirty="0" smtClean="0"/>
              <a:t>el  niño </a:t>
            </a:r>
            <a:r>
              <a:rPr lang="es-ES" dirty="0"/>
              <a:t>sordo se concentra en un oración que está escrita en el pizarrón. Mientras </a:t>
            </a:r>
            <a:r>
              <a:rPr lang="es-ES" dirty="0" smtClean="0"/>
              <a:t>el oyente </a:t>
            </a:r>
            <a:r>
              <a:rPr lang="es-ES" dirty="0"/>
              <a:t>descubre mediante su propia experiencia los colores y las formas </a:t>
            </a:r>
            <a:r>
              <a:rPr lang="es-ES" dirty="0" smtClean="0"/>
              <a:t>de los objetos</a:t>
            </a:r>
            <a:r>
              <a:rPr lang="es-ES" dirty="0"/>
              <a:t>, el sordo debe aprender a pronunciar una letra. Para que una </a:t>
            </a:r>
            <a:r>
              <a:rPr lang="es-ES" dirty="0" smtClean="0"/>
              <a:t>persona, cualquiera </a:t>
            </a:r>
            <a:r>
              <a:rPr lang="es-ES" dirty="0"/>
              <a:t>sea, pueda encontrar un lugar dentro del mundo en que vivimos, </a:t>
            </a:r>
            <a:r>
              <a:rPr lang="es-ES" dirty="0" smtClean="0"/>
              <a:t>deberá ser </a:t>
            </a:r>
            <a:r>
              <a:rPr lang="es-ES" dirty="0"/>
              <a:t>capaz de compartir experiencias con los demás. Porque aunque </a:t>
            </a:r>
            <a:r>
              <a:rPr lang="es-ES" dirty="0" smtClean="0"/>
              <a:t>pueda pronunciar </a:t>
            </a:r>
            <a:r>
              <a:rPr lang="es-ES" dirty="0"/>
              <a:t>correctamente una oración y comprenda dónde están el sujeto y </a:t>
            </a:r>
            <a:r>
              <a:rPr lang="es-ES" dirty="0" smtClean="0"/>
              <a:t>el predicado</a:t>
            </a:r>
            <a:r>
              <a:rPr lang="es-ES" dirty="0"/>
              <a:t>, sólo tendrá el cómo, pero le faltara algo mucho más importante: el </a:t>
            </a:r>
            <a:r>
              <a:rPr lang="es-ES" dirty="0" smtClean="0"/>
              <a:t>qué decir”.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2677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676</TotalTime>
  <Words>1274</Words>
  <Application>Microsoft Office PowerPoint</Application>
  <PresentationFormat>Panorámica</PresentationFormat>
  <Paragraphs>54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Faceta</vt:lpstr>
      <vt:lpstr>PERSPECTIVA SOCIOANTROPOLÓGICA DE LA SORDERA</vt:lpstr>
      <vt:lpstr>Educación del Sordo</vt:lpstr>
      <vt:lpstr>Educación del Sordo</vt:lpstr>
      <vt:lpstr>Nueva prospectiva socio-antropológica del sordo.</vt:lpstr>
      <vt:lpstr>Visión del sordo = ser sociolingüístico diferente; pensar alternativas pedagógicas distintas.</vt:lpstr>
      <vt:lpstr>El niño sordo y la Lengua</vt:lpstr>
      <vt:lpstr>La LS es la lengua primaria y natural de los niños sordos, por tal:</vt:lpstr>
      <vt:lpstr>Situación de la Educación</vt:lpstr>
      <vt:lpstr>Estrategias Variantes:</vt:lpstr>
      <vt:lpstr>El sordo bilingue</vt:lpstr>
      <vt:lpstr>La Comunidad Educativa</vt:lpstr>
      <vt:lpstr>La educación bilingüe‐bicultural</vt:lpstr>
      <vt:lpstr>El Adulto Sordo</vt:lpstr>
      <vt:lpstr>Nueva Perspectiva. Programa de Formación para Sordos</vt:lpstr>
      <vt:lpstr>Logro de Objetivos:</vt:lpstr>
      <vt:lpstr>Conclusiones:</vt:lpstr>
      <vt:lpstr>GRACIAS!</vt:lpstr>
      <vt:lpstr>Bibliografía.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PERSPECTIVA SOCIOANTROPOLÓGICA DE LA SORDERA</dc:title>
  <dc:creator>MABEL</dc:creator>
  <cp:lastModifiedBy>MABEL</cp:lastModifiedBy>
  <cp:revision>18</cp:revision>
  <dcterms:created xsi:type="dcterms:W3CDTF">2017-12-18T12:54:47Z</dcterms:created>
  <dcterms:modified xsi:type="dcterms:W3CDTF">2017-12-19T03:17:31Z</dcterms:modified>
</cp:coreProperties>
</file>