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3" r:id="rId3"/>
    <p:sldId id="286" r:id="rId4"/>
    <p:sldId id="256" r:id="rId5"/>
    <p:sldId id="288" r:id="rId6"/>
    <p:sldId id="261" r:id="rId7"/>
    <p:sldId id="259" r:id="rId8"/>
    <p:sldId id="262" r:id="rId9"/>
    <p:sldId id="258" r:id="rId10"/>
    <p:sldId id="289" r:id="rId11"/>
    <p:sldId id="290" r:id="rId12"/>
    <p:sldId id="294" r:id="rId13"/>
    <p:sldId id="293" r:id="rId14"/>
    <p:sldId id="291" r:id="rId15"/>
    <p:sldId id="295" r:id="rId16"/>
    <p:sldId id="296" r:id="rId17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462" autoAdjust="0"/>
  </p:normalViewPr>
  <p:slideViewPr>
    <p:cSldViewPr>
      <p:cViewPr>
        <p:scale>
          <a:sx n="98" d="100"/>
          <a:sy n="98" d="100"/>
        </p:scale>
        <p:origin x="-342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DF4E5-434E-444B-970B-231512776BB1}" type="datetimeFigureOut">
              <a:rPr lang="es-ES" smtClean="0"/>
              <a:t>08/07/2016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D4BD-CCDF-4B15-94ED-A8DEE26D1D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62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D4BD-CCDF-4B15-94ED-A8DEE26D1DE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3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D4BD-CCDF-4B15-94ED-A8DEE26D1DE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98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D4BD-CCDF-4B15-94ED-A8DEE26D1DE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32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584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857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694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874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6930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258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13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507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3778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78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888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2731-DA66-4A5F-BEC6-AD9BAA95EB53}" type="datetimeFigureOut">
              <a:rPr lang="es-BO" smtClean="0"/>
              <a:t>08/07/2016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DD-5210-4DE6-8C75-811E5950F67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2428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>
            <p:ph type="ctrTitle"/>
          </p:nvPr>
        </p:nvSpPr>
        <p:spPr>
          <a:xfrm>
            <a:off x="3491880" y="4973915"/>
            <a:ext cx="5400600" cy="1165215"/>
          </a:xfrm>
        </p:spPr>
        <p:txBody>
          <a:bodyPr>
            <a:normAutofit fontScale="90000"/>
          </a:bodyPr>
          <a:lstStyle/>
          <a:p>
            <a:pPr algn="l"/>
            <a:r>
              <a:rPr lang="es-BO" sz="2700" b="1" dirty="0" smtClean="0">
                <a:solidFill>
                  <a:srgbClr val="002060"/>
                </a:solidFill>
                <a:latin typeface="Bodoni MT Black" pitchFamily="18" charset="0"/>
              </a:rPr>
              <a:t>         </a:t>
            </a:r>
            <a:br>
              <a:rPr lang="es-BO" sz="2700" b="1" dirty="0" smtClean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s-BO" sz="2700" b="1" dirty="0">
                <a:solidFill>
                  <a:srgbClr val="002060"/>
                </a:solidFill>
                <a:latin typeface="Bodoni MT Black" pitchFamily="18" charset="0"/>
              </a:rPr>
              <a:t> </a:t>
            </a:r>
            <a:r>
              <a:rPr lang="es-BO" sz="2700" b="1" dirty="0" smtClean="0">
                <a:solidFill>
                  <a:srgbClr val="002060"/>
                </a:solidFill>
                <a:latin typeface="Bodoni MT Black" pitchFamily="18" charset="0"/>
              </a:rPr>
              <a:t>       </a:t>
            </a:r>
            <a:r>
              <a:rPr lang="es-BO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Liceth Coronado Hinojosa</a:t>
            </a:r>
            <a:br>
              <a:rPr lang="es-BO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BO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Marcelino Encinas Ovidio</a:t>
            </a:r>
            <a:r>
              <a:rPr lang="es-BO" sz="3200" b="1" dirty="0" smtClean="0">
                <a:solidFill>
                  <a:srgbClr val="0070C0"/>
                </a:solidFill>
                <a:latin typeface="Bodoni MT Black" pitchFamily="18" charset="0"/>
              </a:rPr>
              <a:t/>
            </a:r>
            <a:br>
              <a:rPr lang="es-BO" sz="3200" b="1" dirty="0" smtClean="0">
                <a:solidFill>
                  <a:srgbClr val="0070C0"/>
                </a:solidFill>
                <a:latin typeface="Bodoni MT Black" pitchFamily="18" charset="0"/>
              </a:rPr>
            </a:br>
            <a:endParaRPr lang="es-BO" sz="3200" b="1" dirty="0">
              <a:solidFill>
                <a:srgbClr val="0070C0"/>
              </a:solidFill>
              <a:latin typeface="Bodoni MT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204865"/>
            <a:ext cx="7582211" cy="1931128"/>
          </a:xfrm>
        </p:spPr>
        <p:txBody>
          <a:bodyPr>
            <a:noAutofit/>
          </a:bodyPr>
          <a:lstStyle/>
          <a:p>
            <a:r>
              <a:rPr lang="es-BO" sz="4000" i="1" dirty="0" smtClean="0">
                <a:solidFill>
                  <a:schemeClr val="bg1"/>
                </a:solidFill>
                <a:latin typeface="Bodoni MT Black" pitchFamily="18" charset="0"/>
              </a:rPr>
              <a:t>COMUNICACIÓN ASERTIVA </a:t>
            </a:r>
            <a:endParaRPr lang="es-BO" sz="4000" i="1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5 Imagen" descr="D:\CIELITO\FABITO\R.B.C\2010\LOGO EIFODEC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2608" y="208215"/>
            <a:ext cx="900700" cy="733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F:\LOGO LUZ PARA EL MUND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58" y="292785"/>
            <a:ext cx="936104" cy="44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84992" y="344021"/>
            <a:ext cx="6418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24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15" y="1335698"/>
            <a:ext cx="4824536" cy="576064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COMPORTAMIENTO PASIVO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07128"/>
            <a:ext cx="921116" cy="917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88640"/>
            <a:ext cx="936105" cy="477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2105561"/>
            <a:ext cx="3709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/>
            <a:r>
              <a:rPr lang="es-B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personas evitan mostrar sus sentimientos, o pensamientos  por temor de ser rechazado</a:t>
            </a:r>
            <a:r>
              <a:rPr lang="es-BO" sz="2000" dirty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259" y="4077072"/>
            <a:ext cx="323286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sto MT" pitchFamily="18" charset="0"/>
                <a:cs typeface="Arial" pitchFamily="34" charset="0"/>
              </a:rPr>
              <a:t>Sentimiento de miedo y tristeza.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sto MT" pitchFamily="18" charset="0"/>
                <a:cs typeface="Arial" pitchFamily="34" charset="0"/>
              </a:rPr>
              <a:t>Dan un valor superior a los demás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https://encrypted-tbn2.gstatic.com/images?q=tbn:ANd9GcTw5pLG_MF2ET_s0vVVCI6O382hj_276Rbm6qGwxQJ0XHE9C05ur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42" y="908720"/>
            <a:ext cx="340106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8 Cuadro de texto"/>
          <p:cNvSpPr txBox="1">
            <a:spLocks/>
          </p:cNvSpPr>
          <p:nvPr/>
        </p:nvSpPr>
        <p:spPr bwMode="auto">
          <a:xfrm>
            <a:off x="5433749" y="3509700"/>
            <a:ext cx="2830512" cy="5794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Rasgos característicos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 de texto"/>
          <p:cNvSpPr txBox="1">
            <a:spLocks/>
          </p:cNvSpPr>
          <p:nvPr/>
        </p:nvSpPr>
        <p:spPr bwMode="auto">
          <a:xfrm>
            <a:off x="4682366" y="4395030"/>
            <a:ext cx="3910012" cy="2160240"/>
          </a:xfrm>
          <a:prstGeom prst="rect">
            <a:avLst/>
          </a:prstGeom>
          <a:solidFill>
            <a:srgbClr val="810C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 ACTUA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Expresión facial tímida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Ojos orientados hacia abajo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Volumen de voz baja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</a:pPr>
            <a:r>
              <a:rPr kumimoji="0" lang="es-B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Fluidez verbal escasa, lenta ,etc.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86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88640"/>
            <a:ext cx="936104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88640"/>
            <a:ext cx="936105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47128 Cuadro de texto"/>
          <p:cNvSpPr txBox="1">
            <a:spLocks noChangeArrowheads="1"/>
          </p:cNvSpPr>
          <p:nvPr/>
        </p:nvSpPr>
        <p:spPr bwMode="auto">
          <a:xfrm>
            <a:off x="2808155" y="844550"/>
            <a:ext cx="4010899" cy="558800"/>
          </a:xfrm>
          <a:prstGeom prst="rect">
            <a:avLst/>
          </a:prstGeom>
          <a:noFill/>
          <a:ln w="6350">
            <a:solidFill>
              <a:srgbClr val="EC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RECURSOS COMUNICATIVOS </a:t>
            </a:r>
          </a:p>
        </p:txBody>
      </p:sp>
      <p:pic>
        <p:nvPicPr>
          <p:cNvPr id="8" name="irc_mi" descr="http://1.bp.blogspot.com/-0vU-S8Ppt_o/T-nMrnnzIYI/AAAAAAAAAWY/c2KTh_oiHeY/s1600/mujeres%2Bcochala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8599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16 Rectángulo redondeado"/>
          <p:cNvSpPr>
            <a:spLocks noChangeArrowheads="1"/>
          </p:cNvSpPr>
          <p:nvPr/>
        </p:nvSpPr>
        <p:spPr bwMode="auto">
          <a:xfrm>
            <a:off x="971601" y="1556792"/>
            <a:ext cx="3672408" cy="4608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ESCUCHA  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 escuchar con comprensión  y entender la comunicación  desde un punto de vista del que habla.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Para</a:t>
            </a:r>
            <a:r>
              <a:rPr kumimoji="0" lang="es-ES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comprender mejor hay que diferenciar entre oír y escuchar: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s-ES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es-ES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ír consiste en percibir vibraciones del sonido.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s-ES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Escuchar consiste en entender y comprender lo que se oye. </a:t>
            </a: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3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443" y="217823"/>
            <a:ext cx="975182" cy="906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88640"/>
            <a:ext cx="975157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16 Rectángulo redondeado"/>
          <p:cNvSpPr>
            <a:spLocks noChangeArrowheads="1"/>
          </p:cNvSpPr>
          <p:nvPr/>
        </p:nvSpPr>
        <p:spPr bwMode="auto">
          <a:xfrm>
            <a:off x="634348" y="1628800"/>
            <a:ext cx="3714133" cy="4680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LA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ESCUCHA ACTIVA 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nos lleva a entender cómo se sienten los demás y cómo ven  el mundo.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es estar callado, sino hacer ver que entendemos.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Aceptar que aunque nosotros somos los mayores, no siempre tenemos que tener razón.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H:\DCIM\101MSDCF\DSC090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80" y="1628800"/>
            <a:ext cx="3531440" cy="4529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574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08288"/>
            <a:ext cx="936104" cy="81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8 Cuadro de texto"/>
          <p:cNvSpPr txBox="1">
            <a:spLocks/>
          </p:cNvSpPr>
          <p:nvPr/>
        </p:nvSpPr>
        <p:spPr bwMode="auto">
          <a:xfrm>
            <a:off x="2051720" y="764954"/>
            <a:ext cx="1584177" cy="43204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EMPATIA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39945 Rectángulo redondeado"/>
          <p:cNvSpPr>
            <a:spLocks noChangeArrowheads="1"/>
          </p:cNvSpPr>
          <p:nvPr/>
        </p:nvSpPr>
        <p:spPr bwMode="auto">
          <a:xfrm>
            <a:off x="323528" y="1434613"/>
            <a:ext cx="5334184" cy="4514667"/>
          </a:xfrm>
          <a:prstGeom prst="roundRect">
            <a:avLst>
              <a:gd name="adj" fmla="val 16667"/>
            </a:avLst>
          </a:prstGeom>
          <a:ln w="25400">
            <a:solidFill>
              <a:srgbClr val="800C00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define como  la capacidad  de ponerse en el lugar del otro, es una destreza básica de la comunicación interpersonal permitiendo solo entre dos personas.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CARACTERISTICAS DE </a:t>
            </a:r>
            <a:r>
              <a:rPr lang="es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EMPATIA</a:t>
            </a:r>
          </a:p>
          <a:p>
            <a:pPr marL="285750" lvl="0" indent="-28575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Escuchar sus sentimientos, emociones y comprenderlos.</a:t>
            </a:r>
          </a:p>
          <a:p>
            <a:pPr marL="285750" lvl="0" indent="-28575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Escuchar de manera activa, ayudara a que la persona se sienta mejor.</a:t>
            </a:r>
          </a:p>
          <a:p>
            <a:pPr marL="285750" lvl="0" indent="-28575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Apreciar los sentimientos y  necesidades de los demás esto conlleva a la calidez emocional, el compromiso, el efecto y la necesidad.</a:t>
            </a:r>
          </a:p>
          <a:p>
            <a:pPr marL="285750" lvl="0" indent="-28575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Comprender lo que le pasa al interlocutor, llegar a conocer que siente, lo que piensa.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G:\DCIM\100MSDCF\DSC0088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4613"/>
            <a:ext cx="2736304" cy="429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F:\LOGO LUZ PARA EL MUND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68" y="308288"/>
            <a:ext cx="1091304" cy="453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8714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53729"/>
            <a:ext cx="992923" cy="919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79996"/>
            <a:ext cx="936105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47128 Cuadro de texto"/>
          <p:cNvSpPr txBox="1">
            <a:spLocks noChangeArrowheads="1"/>
          </p:cNvSpPr>
          <p:nvPr/>
        </p:nvSpPr>
        <p:spPr bwMode="auto">
          <a:xfrm>
            <a:off x="2483768" y="894008"/>
            <a:ext cx="3391737" cy="558800"/>
          </a:xfrm>
          <a:prstGeom prst="rect">
            <a:avLst/>
          </a:prstGeom>
          <a:noFill/>
          <a:ln w="6350">
            <a:solidFill>
              <a:srgbClr val="EC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AUTOESTIMA</a:t>
            </a:r>
          </a:p>
        </p:txBody>
      </p:sp>
      <p:sp>
        <p:nvSpPr>
          <p:cNvPr id="14" name="47128 Cuadro de texto"/>
          <p:cNvSpPr txBox="1">
            <a:spLocks noChangeArrowheads="1"/>
          </p:cNvSpPr>
          <p:nvPr/>
        </p:nvSpPr>
        <p:spPr bwMode="auto">
          <a:xfrm>
            <a:off x="1403648" y="2060848"/>
            <a:ext cx="5760640" cy="2880320"/>
          </a:xfrm>
          <a:prstGeom prst="rect">
            <a:avLst/>
          </a:prstGeom>
          <a:noFill/>
          <a:ln w="6350">
            <a:solidFill>
              <a:srgbClr val="EC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persona que es asertivo tiene una alta autoestima porque tiene la capacidad para ser como quiere ser, para defender  verbalmente lo que quiere defender de forma oportuna.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La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importancia de una autoestima sana reside en el hecho de que es la base de nuestra capacidad para responder de manera activa y positiva las oportunidades que se nos presentan en el trabajo, amor y en la diversión.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53729"/>
            <a:ext cx="992923" cy="919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79996"/>
            <a:ext cx="936105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47128 Cuadro de texto"/>
          <p:cNvSpPr txBox="1">
            <a:spLocks noChangeArrowheads="1"/>
          </p:cNvSpPr>
          <p:nvPr/>
        </p:nvSpPr>
        <p:spPr bwMode="auto">
          <a:xfrm>
            <a:off x="1403648" y="1173408"/>
            <a:ext cx="6552728" cy="2471616"/>
          </a:xfrm>
          <a:prstGeom prst="rect">
            <a:avLst/>
          </a:prstGeom>
          <a:noFill/>
          <a:ln w="6350">
            <a:solidFill>
              <a:srgbClr val="EC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BIBLIOGRAFIA: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Van- Der, J.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Carlos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2003, El libro de las habilidades de comunicación personal, España.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Ramírez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Víctor, 2008 Conductas expresiones asertivas que elevan la autoestima, México.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Caballo V. 1993, Terapia y modificación de la conducta, España.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Gonzales Sonia. 2001, habilidades de comunicación y escucha activa.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53729"/>
            <a:ext cx="992923" cy="919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79996"/>
            <a:ext cx="936105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D:\FUNDACION EIFODEC PROYECTO R.B.C. 2016\FOTOS DE LOS BENEFICIARIOS EIFODEC\DSC_20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7" y="1263456"/>
            <a:ext cx="6423700" cy="23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Pergamino horizontal"/>
          <p:cNvSpPr/>
          <p:nvPr/>
        </p:nvSpPr>
        <p:spPr>
          <a:xfrm>
            <a:off x="1244444" y="4221088"/>
            <a:ext cx="6855948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rgbClr val="002060"/>
                </a:solidFill>
                <a:latin typeface="Lucida Handwriting" pitchFamily="66" charset="0"/>
              </a:rPr>
              <a:t>MUCHAS GRACIAS……………….EQUIPO - EIFODEC</a:t>
            </a:r>
            <a:endParaRPr lang="es-ES" b="1" i="1" dirty="0">
              <a:solidFill>
                <a:srgbClr val="00206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encrypted-tbn1.gstatic.com/images?q=tbn:ANd9GcRezREUOim03NrrX3pK4Fjdq-tZ2YUEPkoAZ1yBY9j2j-e413uE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44824"/>
            <a:ext cx="6384829" cy="4347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16651" y="277073"/>
            <a:ext cx="6387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5 Imagen" descr="D:\CIELITO\FABITO\R.B.C\2010\LOGO EIFODEC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19" y="311973"/>
            <a:ext cx="1065131" cy="812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F:\LOGO LUZ PARA EL MUND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311973"/>
            <a:ext cx="1116632" cy="476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5251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encrypted-tbn3.gstatic.com/images?q=tbn:ANd9GcTE2kj1PjJkh0h_hsDud0SHhb1P-xgZnHS1LTB7rAW73BMP_49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5" y="1781037"/>
            <a:ext cx="3456384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1037"/>
            <a:ext cx="3905250" cy="445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5 Imagen" descr="D:\CIELITO\FABITO\R.B.C\2010\LOGO EIFODEC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58919"/>
            <a:ext cx="1065171" cy="765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Imagen" descr="F:\LOGO LUZ PARA EL MUND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9994"/>
            <a:ext cx="1008112" cy="57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308031"/>
            <a:ext cx="6336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03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6079" y="308769"/>
            <a:ext cx="859537" cy="81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8769"/>
            <a:ext cx="1008112" cy="466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2808312" cy="535228"/>
          </a:xfrm>
        </p:spPr>
        <p:txBody>
          <a:bodyPr>
            <a:normAutofit/>
          </a:bodyPr>
          <a:lstStyle/>
          <a:p>
            <a:pPr algn="l"/>
            <a:r>
              <a:rPr lang="es-B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COMUNICACION</a:t>
            </a:r>
            <a:endParaRPr lang="es-B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47105 Rectángulo redondeado"/>
          <p:cNvSpPr>
            <a:spLocks noChangeArrowheads="1"/>
          </p:cNvSpPr>
          <p:nvPr/>
        </p:nvSpPr>
        <p:spPr bwMode="auto">
          <a:xfrm>
            <a:off x="685847" y="1844824"/>
            <a:ext cx="5976664" cy="1603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 una forma de interacción en la cual las personas intercambian información con otras personas, siempre y cuando haya entre ellas un conjunto de precondiciones, conocimientos y reglas que hacen posible la comunicación.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 descr="http://3.bp.blogspot.com/-8dUHxg4kBsg/UTvjCdilyBI/AAAAAAAAAEU/nh-rFrb2WwM/s1600/14347049-ilustracion-de-una-familia-sobre-un-fondo-blanc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69" y="3589558"/>
            <a:ext cx="2664803" cy="3021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16 Rectángulo"/>
          <p:cNvSpPr/>
          <p:nvPr/>
        </p:nvSpPr>
        <p:spPr>
          <a:xfrm>
            <a:off x="611560" y="4135992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BO" dirty="0">
                <a:solidFill>
                  <a:schemeClr val="bg1"/>
                </a:solidFill>
                <a:latin typeface="Arial" pitchFamily="34" charset="0"/>
                <a:ea typeface="Batang"/>
                <a:cs typeface="Arial" pitchFamily="34" charset="0"/>
              </a:rPr>
              <a:t>La familia es la primera escuela donde aprendemos cómo comunicarnos. La forma como aprendemos a comunicarnos en nuestra familia,  y como nos comunicamos con los </a:t>
            </a:r>
            <a:r>
              <a:rPr lang="es-BO" dirty="0" smtClean="0">
                <a:solidFill>
                  <a:schemeClr val="bg1"/>
                </a:solidFill>
                <a:latin typeface="Arial" pitchFamily="34" charset="0"/>
                <a:ea typeface="Batang"/>
                <a:cs typeface="Arial" pitchFamily="34" charset="0"/>
              </a:rPr>
              <a:t>demás.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504102" y="420633"/>
            <a:ext cx="587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  <a:tab pos="5730875" algn="r"/>
              </a:tabLst>
            </a:pPr>
            <a:r>
              <a:rPr lang="es-ES" sz="1200" b="1" i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lang="es-E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  <a:tab pos="5730875" algn="r"/>
              </a:tabLst>
            </a:pPr>
            <a:r>
              <a:rPr lang="es-ES" sz="1200" b="1" i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lang="es-E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8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12368" cy="4378176"/>
          </a:xfrm>
          <a:prstGeom prst="rect">
            <a:avLst/>
          </a:prstGeom>
          <a:noFill/>
        </p:spPr>
      </p:pic>
      <p:sp>
        <p:nvSpPr>
          <p:cNvPr id="7" name="Rectángulo 12313"/>
          <p:cNvSpPr>
            <a:spLocks/>
          </p:cNvSpPr>
          <p:nvPr/>
        </p:nvSpPr>
        <p:spPr bwMode="auto">
          <a:xfrm>
            <a:off x="611560" y="1844824"/>
            <a:ext cx="3312368" cy="244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BO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Si en la familia  los padres  mantienen entre ellos una comunicación sincera  y clara, los hijos aprenden a comunicarse de una manera semejante  dentro y fuera del hogar.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12312"/>
          <p:cNvSpPr>
            <a:spLocks/>
          </p:cNvSpPr>
          <p:nvPr/>
        </p:nvSpPr>
        <p:spPr bwMode="auto">
          <a:xfrm>
            <a:off x="611560" y="4285940"/>
            <a:ext cx="3564396" cy="19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BO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Así el niño comienza aprendiendo  gestos y tonos de voz de sus padres  y hermanos comunicándose atreves de ellos.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5 Imagen" descr="D:\CIELITO\FABITO\R.B.C\2010\LOGO EIFODEC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306690"/>
            <a:ext cx="1065131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Imagen" descr="F:\LOGO LUZ PARA EL MUND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7073"/>
            <a:ext cx="1152128" cy="461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16650" y="404664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56292" y="1115887"/>
            <a:ext cx="3384376" cy="31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EDUCACIÓN EN LA FAMILIA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50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29705 Rectángulo redondeado"/>
          <p:cNvSpPr>
            <a:spLocks noChangeArrowheads="1"/>
          </p:cNvSpPr>
          <p:nvPr/>
        </p:nvSpPr>
        <p:spPr bwMode="auto">
          <a:xfrm>
            <a:off x="1749569" y="2268675"/>
            <a:ext cx="1512168" cy="6175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 mensaje debe ser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32 Elipse"/>
          <p:cNvSpPr>
            <a:spLocks noChangeArrowheads="1"/>
          </p:cNvSpPr>
          <p:nvPr/>
        </p:nvSpPr>
        <p:spPr bwMode="auto">
          <a:xfrm>
            <a:off x="1720946" y="1516063"/>
            <a:ext cx="1336675" cy="572108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Clara</a:t>
            </a:r>
          </a:p>
        </p:txBody>
      </p:sp>
      <p:sp>
        <p:nvSpPr>
          <p:cNvPr id="18" name="33 Elipse"/>
          <p:cNvSpPr>
            <a:spLocks noChangeArrowheads="1"/>
          </p:cNvSpPr>
          <p:nvPr/>
        </p:nvSpPr>
        <p:spPr bwMode="auto">
          <a:xfrm>
            <a:off x="1771176" y="3040256"/>
            <a:ext cx="1219200" cy="604768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E00B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Breve </a:t>
            </a:r>
          </a:p>
        </p:txBody>
      </p:sp>
      <p:sp>
        <p:nvSpPr>
          <p:cNvPr id="19" name="32 Elipse"/>
          <p:cNvSpPr>
            <a:spLocks noChangeArrowheads="1"/>
          </p:cNvSpPr>
          <p:nvPr/>
        </p:nvSpPr>
        <p:spPr bwMode="auto">
          <a:xfrm>
            <a:off x="3369533" y="2088171"/>
            <a:ext cx="1336675" cy="538108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E00B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reciso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29723 Flecha curvada hacia la izquierda"/>
          <p:cNvSpPr>
            <a:spLocks noChangeArrowheads="1"/>
          </p:cNvSpPr>
          <p:nvPr/>
        </p:nvSpPr>
        <p:spPr bwMode="auto">
          <a:xfrm rot="9546723">
            <a:off x="1061327" y="2129832"/>
            <a:ext cx="558561" cy="1110034"/>
          </a:xfrm>
          <a:prstGeom prst="curvedLeftArrow">
            <a:avLst>
              <a:gd name="adj1" fmla="val 24995"/>
              <a:gd name="adj2" fmla="val 49982"/>
              <a:gd name="adj3" fmla="val 11194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29718 Flecha curvada hacia la izquierda"/>
          <p:cNvSpPr>
            <a:spLocks noChangeArrowheads="1"/>
          </p:cNvSpPr>
          <p:nvPr/>
        </p:nvSpPr>
        <p:spPr bwMode="auto">
          <a:xfrm rot="17165361">
            <a:off x="3364934" y="1242263"/>
            <a:ext cx="447008" cy="954824"/>
          </a:xfrm>
          <a:prstGeom prst="curvedLeftArrow">
            <a:avLst>
              <a:gd name="adj1" fmla="val 24995"/>
              <a:gd name="adj2" fmla="val 49982"/>
              <a:gd name="adj3" fmla="val 11194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29706 Flecha curvada hacia la izquierda"/>
          <p:cNvSpPr>
            <a:spLocks noChangeArrowheads="1"/>
          </p:cNvSpPr>
          <p:nvPr/>
        </p:nvSpPr>
        <p:spPr bwMode="auto">
          <a:xfrm rot="3015695">
            <a:off x="3377223" y="2768615"/>
            <a:ext cx="393192" cy="1015685"/>
          </a:xfrm>
          <a:prstGeom prst="curvedLeftArrow">
            <a:avLst>
              <a:gd name="adj1" fmla="val 23896"/>
              <a:gd name="adj2" fmla="val 49982"/>
              <a:gd name="adj3" fmla="val 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7 Cuadro de texto"/>
          <p:cNvSpPr txBox="1">
            <a:spLocks/>
          </p:cNvSpPr>
          <p:nvPr/>
        </p:nvSpPr>
        <p:spPr bwMode="auto">
          <a:xfrm>
            <a:off x="5580112" y="1949595"/>
            <a:ext cx="2808312" cy="33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yala" pitchFamily="2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Claro.-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de fácil comprensión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Preciso.-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Exprese objetivamente lo que quiere decir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Breve.-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Únicamente lo necesario.</a:t>
            </a:r>
          </a:p>
        </p:txBody>
      </p:sp>
      <p:pic>
        <p:nvPicPr>
          <p:cNvPr id="24" name="23 Imagen" descr="https://encrypted-tbn1.gstatic.com/images?q=tbn:ANd9GcTFewMzkmv8TaPLWgKaKmbtrJHVQZx98vN-WktUD5KAIrCdM4a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14" y="4015014"/>
            <a:ext cx="3521542" cy="236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5 Imagen" descr="D:\CIELITO\FABITO\R.B.C\2010\LOGO EIFODEC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804" y="345544"/>
            <a:ext cx="1017749" cy="786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25 Imagen" descr="F:\LOGO LUZ PARA EL MUND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1979"/>
            <a:ext cx="1008112" cy="466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76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11 Imagen" descr="https://encrypted-tbn1.gstatic.com/images?q=tbn:ANd9GcREPSz6HnfNHjamdtXTx1FLVQXjlkuGN8ctf5NCGPZcdNSB4lBuD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76" y="1916831"/>
            <a:ext cx="3240360" cy="4438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47114 Rectángulo redondeado"/>
          <p:cNvSpPr>
            <a:spLocks noChangeArrowheads="1"/>
          </p:cNvSpPr>
          <p:nvPr/>
        </p:nvSpPr>
        <p:spPr bwMode="auto">
          <a:xfrm>
            <a:off x="755576" y="2060846"/>
            <a:ext cx="4896544" cy="41502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Kozuka Mincho Pr6N R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5 Imagen" descr="D:\CIELITO\FABITO\R.B.C\2010\LOGO EIFODEC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0775" y="385196"/>
            <a:ext cx="1004365" cy="84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15 Imagen" descr="F:\LOGO LUZ PARA EL MUND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8" y="359603"/>
            <a:ext cx="936104" cy="48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4 Cuadro de texto"/>
          <p:cNvSpPr txBox="1">
            <a:spLocks/>
          </p:cNvSpPr>
          <p:nvPr/>
        </p:nvSpPr>
        <p:spPr bwMode="auto">
          <a:xfrm>
            <a:off x="971600" y="1412776"/>
            <a:ext cx="4336269" cy="5040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ESTILOS DE COMUNICACION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710657"/>
            <a:ext cx="2160240" cy="136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403648" y="2730624"/>
            <a:ext cx="1440160" cy="67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C00000"/>
                </a:solidFill>
              </a:rPr>
              <a:t>AMABILIDAD</a:t>
            </a:r>
            <a:endParaRPr lang="es-ES" sz="1200" dirty="0">
              <a:solidFill>
                <a:srgbClr val="C000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2987824" y="2409379"/>
            <a:ext cx="1152128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C00000"/>
                </a:solidFill>
              </a:rPr>
              <a:t>CARIÑO</a:t>
            </a:r>
            <a:endParaRPr lang="es-ES" sz="1200" dirty="0">
              <a:solidFill>
                <a:srgbClr val="C0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139952" y="3810276"/>
            <a:ext cx="1296143" cy="651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C00000"/>
                </a:solidFill>
              </a:rPr>
              <a:t>AMISTTAD</a:t>
            </a:r>
            <a:endParaRPr lang="es-ES" sz="1200" dirty="0">
              <a:solidFill>
                <a:srgbClr val="C0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063437" y="3640559"/>
            <a:ext cx="1086526" cy="635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C00000"/>
                </a:solidFill>
              </a:rPr>
              <a:t>RESPETO</a:t>
            </a:r>
            <a:endParaRPr lang="es-ES" sz="1200" dirty="0">
              <a:solidFill>
                <a:srgbClr val="C00000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944724" y="2924944"/>
            <a:ext cx="1203340" cy="715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C00000"/>
                </a:solidFill>
              </a:rPr>
              <a:t>ALEGRIA</a:t>
            </a:r>
            <a:endParaRPr lang="es-ES" sz="1200" dirty="0">
              <a:solidFill>
                <a:srgbClr val="C00000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648580" y="3398920"/>
            <a:ext cx="1296144" cy="63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C00000"/>
                </a:solidFill>
              </a:rPr>
              <a:t>CORTESIA</a:t>
            </a:r>
            <a:endParaRPr lang="es-ES" sz="1400" dirty="0">
              <a:solidFill>
                <a:srgbClr val="C00000"/>
              </a:solidFill>
            </a:endParaRPr>
          </a:p>
        </p:txBody>
      </p:sp>
      <p:cxnSp>
        <p:nvCxnSpPr>
          <p:cNvPr id="13" name="12 Conector curvado"/>
          <p:cNvCxnSpPr/>
          <p:nvPr/>
        </p:nvCxnSpPr>
        <p:spPr>
          <a:xfrm flipV="1">
            <a:off x="3203848" y="4273466"/>
            <a:ext cx="936105" cy="7004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curvado"/>
          <p:cNvCxnSpPr/>
          <p:nvPr/>
        </p:nvCxnSpPr>
        <p:spPr>
          <a:xfrm rot="5400000" flipH="1" flipV="1">
            <a:off x="3007455" y="3841418"/>
            <a:ext cx="1400899" cy="86409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 rot="5400000" flipH="1" flipV="1">
            <a:off x="2486873" y="4504332"/>
            <a:ext cx="1172755" cy="13296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curvado"/>
          <p:cNvCxnSpPr/>
          <p:nvPr/>
        </p:nvCxnSpPr>
        <p:spPr>
          <a:xfrm rot="10800000">
            <a:off x="1763688" y="4275881"/>
            <a:ext cx="1080120" cy="88131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curvado"/>
          <p:cNvCxnSpPr/>
          <p:nvPr/>
        </p:nvCxnSpPr>
        <p:spPr>
          <a:xfrm rot="16200000" flipV="1">
            <a:off x="1770838" y="3940206"/>
            <a:ext cx="1749897" cy="68407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curvado"/>
          <p:cNvCxnSpPr/>
          <p:nvPr/>
        </p:nvCxnSpPr>
        <p:spPr>
          <a:xfrm rot="5400000" flipH="1" flipV="1">
            <a:off x="2294277" y="3978532"/>
            <a:ext cx="2016224" cy="197081"/>
          </a:xfrm>
          <a:prstGeom prst="curvedConnector3">
            <a:avLst>
              <a:gd name="adj1" fmla="val 475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76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54623" y="3717032"/>
            <a:ext cx="1008112" cy="8379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Elipse"/>
          <p:cNvSpPr/>
          <p:nvPr/>
        </p:nvSpPr>
        <p:spPr>
          <a:xfrm>
            <a:off x="298902" y="5301208"/>
            <a:ext cx="1008112" cy="837922"/>
          </a:xfrm>
          <a:prstGeom prst="ellipse">
            <a:avLst/>
          </a:prstGeom>
          <a:solidFill>
            <a:srgbClr val="4693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Elipse"/>
          <p:cNvSpPr/>
          <p:nvPr/>
        </p:nvSpPr>
        <p:spPr>
          <a:xfrm>
            <a:off x="611560" y="4554954"/>
            <a:ext cx="1008112" cy="83792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620688"/>
            <a:ext cx="1584176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54623" y="620688"/>
            <a:ext cx="0" cy="60486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116"/>
          <p:cNvSpPr txBox="1">
            <a:spLocks noChangeArrowheads="1"/>
          </p:cNvSpPr>
          <p:nvPr/>
        </p:nvSpPr>
        <p:spPr bwMode="auto">
          <a:xfrm>
            <a:off x="1619672" y="1160500"/>
            <a:ext cx="4680520" cy="50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Algerian" pitchFamily="82" charset="0"/>
                <a:cs typeface="Arial" pitchFamily="34" charset="0"/>
              </a:rPr>
              <a:t>      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COMPORTAMIENTO ASERTIVO</a:t>
            </a:r>
          </a:p>
        </p:txBody>
      </p:sp>
      <p:sp>
        <p:nvSpPr>
          <p:cNvPr id="13" name="39945 Rectángulo redondeado"/>
          <p:cNvSpPr>
            <a:spLocks noChangeArrowheads="1"/>
          </p:cNvSpPr>
          <p:nvPr/>
        </p:nvSpPr>
        <p:spPr bwMode="auto">
          <a:xfrm>
            <a:off x="611561" y="2003424"/>
            <a:ext cx="3096344" cy="2551529"/>
          </a:xfrm>
          <a:prstGeom prst="roundRect">
            <a:avLst>
              <a:gd name="adj" fmla="val 16667"/>
            </a:avLst>
          </a:prstGeom>
          <a:ln w="25400">
            <a:solidFill>
              <a:srgbClr val="800C00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Son personas que son capaces de expresar sus sentimientos, ideas y opiniones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BO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 sus relaciones interpersonales se sienten relajados y con control.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38 Paralelogramo"/>
          <p:cNvSpPr>
            <a:spLocks noChangeArrowheads="1"/>
          </p:cNvSpPr>
          <p:nvPr/>
        </p:nvSpPr>
        <p:spPr bwMode="auto">
          <a:xfrm>
            <a:off x="375079" y="4866887"/>
            <a:ext cx="3353282" cy="1706563"/>
          </a:xfrm>
          <a:prstGeom prst="parallelogram">
            <a:avLst>
              <a:gd name="adj" fmla="val 25003"/>
            </a:avLst>
          </a:prstGeom>
          <a:ln w="25400">
            <a:solidFill>
              <a:srgbClr val="8E0C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sto MT" pitchFamily="18" charset="0"/>
                <a:cs typeface="Arial" pitchFamily="34" charset="0"/>
              </a:rPr>
              <a:t>Respeta los derechos  básicos de los demás, aun tratando de conseguir los objetivos propios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4 Cuadro de texto"/>
          <p:cNvSpPr txBox="1">
            <a:spLocks/>
          </p:cNvSpPr>
          <p:nvPr/>
        </p:nvSpPr>
        <p:spPr bwMode="auto">
          <a:xfrm>
            <a:off x="4067944" y="1978969"/>
            <a:ext cx="4608512" cy="607065"/>
          </a:xfrm>
          <a:prstGeom prst="rect">
            <a:avLst/>
          </a:prstGeom>
          <a:ln w="9525">
            <a:solidFill>
              <a:srgbClr val="E00B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RASGOS CARACTERÍSTICAS</a:t>
            </a: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195610 Cuadro de texto"/>
          <p:cNvSpPr txBox="1">
            <a:spLocks/>
          </p:cNvSpPr>
          <p:nvPr/>
        </p:nvSpPr>
        <p:spPr bwMode="auto">
          <a:xfrm>
            <a:off x="4504649" y="2586035"/>
            <a:ext cx="4428493" cy="37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s-ES_tradn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s-ES_trad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ACTUA BIEN</a:t>
            </a:r>
            <a:endParaRPr lang="es-ES_tradn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Expresión facial amistosa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Mira directamente al interlocutor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Gestos no amenazadores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Volumen de voz adecuado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Usan la primera persona para expresar sus propios ideas, opiniones, emociones y sentimientos.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4475" y="316975"/>
            <a:ext cx="1004365" cy="84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18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8" y="359603"/>
            <a:ext cx="936104" cy="48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123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651" y="277073"/>
            <a:ext cx="6063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PROYECTO REHABILITACIÓN BASADA EN LA COMUNIDAD – EIFODEC	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  <a:tab pos="5730875" algn="r"/>
              </a:tabLst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MUNICPIO DE SACABA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5 Imagen" descr="D:\CIELITO\FABITO\R.B.C\2010\LOGO EIFODE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6412" y="253441"/>
            <a:ext cx="921116" cy="799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F:\LOGO LUZ PARA EL MUN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33494"/>
            <a:ext cx="998595" cy="505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1619672" y="860787"/>
            <a:ext cx="3390808" cy="6960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_tradnl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COMPORTAMIENTO</a:t>
            </a:r>
            <a:r>
              <a:rPr kumimoji="0" lang="es-ES_tradnl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AGRESIVO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16 Rectángulo redondeado"/>
          <p:cNvSpPr>
            <a:spLocks noChangeArrowheads="1"/>
          </p:cNvSpPr>
          <p:nvPr/>
        </p:nvSpPr>
        <p:spPr bwMode="auto">
          <a:xfrm>
            <a:off x="506412" y="1805744"/>
            <a:ext cx="3522663" cy="1911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La  falta de respeto hacia los derechos de los demás, incluso cuando no sea necesario defender lo propios.</a:t>
            </a:r>
          </a:p>
        </p:txBody>
      </p:sp>
      <p:pic>
        <p:nvPicPr>
          <p:cNvPr id="10" name="9 Imagen" descr="https://encrypted-tbn3.gstatic.com/images?q=tbn:ANd9GcRQH-Cd_WyFeuSlFqYFHIbx7NwayJ9dyK1e2tIjeeiX5lfq7tDg_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077072"/>
            <a:ext cx="352266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https://encrypted-tbn2.gstatic.com/images?q=tbn:ANd9GcR-6SSqWJ-XwlMp7qz_TyO2_PnXpeKekBVuxoIYeB_WhYRNOUIXu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70" y="821430"/>
            <a:ext cx="3348371" cy="199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 Box 118"/>
          <p:cNvSpPr txBox="1">
            <a:spLocks noChangeArrowheads="1"/>
          </p:cNvSpPr>
          <p:nvPr/>
        </p:nvSpPr>
        <p:spPr bwMode="auto">
          <a:xfrm>
            <a:off x="4266956" y="2587087"/>
            <a:ext cx="4616007" cy="4621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RASGOS CARACTERISTICOS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16 Rectángulo redondeado"/>
          <p:cNvSpPr>
            <a:spLocks noChangeArrowheads="1"/>
          </p:cNvSpPr>
          <p:nvPr/>
        </p:nvSpPr>
        <p:spPr bwMode="auto">
          <a:xfrm>
            <a:off x="4676349" y="3284984"/>
            <a:ext cx="4206614" cy="3240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ACTUA MAL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Expresión facial con signos de tensión o enfado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Miran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directamente a los ojos de manera agresiva.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" sz="20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Gestos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amenazadores.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Volumen</a:t>
            </a:r>
            <a:r>
              <a:rPr kumimoji="0" lang="es-ES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de voz alto.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s-ES" sz="20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Posición frente a frente.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98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822</Words>
  <Application>Microsoft Office PowerPoint</Application>
  <PresentationFormat>Presentación en pantalla (4:3)</PresentationFormat>
  <Paragraphs>142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                 Liceth Coronado Hinojosa          Marcelino Encinas Ovidio </vt:lpstr>
      <vt:lpstr>Presentación de PowerPoint</vt:lpstr>
      <vt:lpstr>Presentación de PowerPoint</vt:lpstr>
      <vt:lpstr>COMUNICACION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COMPORTAMIENTO PASIVO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99</cp:revision>
  <dcterms:created xsi:type="dcterms:W3CDTF">2012-07-05T00:55:08Z</dcterms:created>
  <dcterms:modified xsi:type="dcterms:W3CDTF">2016-07-08T12:10:17Z</dcterms:modified>
</cp:coreProperties>
</file>