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8" r:id="rId3"/>
    <p:sldId id="309" r:id="rId4"/>
    <p:sldId id="310" r:id="rId5"/>
    <p:sldId id="259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312" r:id="rId14"/>
    <p:sldId id="273" r:id="rId15"/>
    <p:sldId id="276" r:id="rId16"/>
    <p:sldId id="281" r:id="rId17"/>
    <p:sldId id="282" r:id="rId18"/>
    <p:sldId id="283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9" r:id="rId29"/>
    <p:sldId id="300" r:id="rId30"/>
    <p:sldId id="301" r:id="rId31"/>
    <p:sldId id="302" r:id="rId32"/>
    <p:sldId id="303" r:id="rId33"/>
    <p:sldId id="311" r:id="rId34"/>
    <p:sldId id="304" r:id="rId35"/>
    <p:sldId id="30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4743" y="967944"/>
            <a:ext cx="8569234" cy="1825096"/>
          </a:xfrm>
        </p:spPr>
        <p:txBody>
          <a:bodyPr/>
          <a:lstStyle/>
          <a:p>
            <a:r>
              <a:rPr lang="es-BO" dirty="0" smtClean="0">
                <a:latin typeface="Lucida Handwriting" panose="03010101010101010101" pitchFamily="66" charset="0"/>
              </a:rPr>
              <a:t>NEUROBIOLOGIA DEL APEGO</a:t>
            </a: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80499" y="2793040"/>
            <a:ext cx="4222893" cy="685800"/>
          </a:xfrm>
        </p:spPr>
        <p:txBody>
          <a:bodyPr/>
          <a:lstStyle/>
          <a:p>
            <a:r>
              <a:rPr lang="es-BO" dirty="0" smtClean="0">
                <a:latin typeface="Lucida Handwriting" panose="03010101010101010101" pitchFamily="66" charset="0"/>
              </a:rPr>
              <a:t>ANA BELEN LIMA VENTURA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57282"/>
            <a:ext cx="1544287" cy="16213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03" y="483325"/>
            <a:ext cx="1883989" cy="6349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7" b="7556"/>
          <a:stretch/>
        </p:blipFill>
        <p:spPr>
          <a:xfrm>
            <a:off x="209006" y="3331029"/>
            <a:ext cx="7010400" cy="34224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7669" r="35291" b="5229"/>
          <a:stretch/>
        </p:blipFill>
        <p:spPr>
          <a:xfrm>
            <a:off x="6506746" y="4016559"/>
            <a:ext cx="2950763" cy="27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olfato,&#10;al igual que el gusto&#10;es un sentido químico.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 b="20274"/>
          <a:stretch/>
        </p:blipFill>
        <p:spPr bwMode="auto">
          <a:xfrm>
            <a:off x="1817193" y="1677444"/>
            <a:ext cx="8681160" cy="35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&#10;&#10;información&#10;&#10;llega&#10;&#10;primero&#10;&#10;al sistema límbico y al hipotálamo,&#10;regiones cerebrales ontogenéticamente&#10;muy antiguas; 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9" b="14871"/>
          <a:stretch/>
        </p:blipFill>
        <p:spPr bwMode="auto">
          <a:xfrm>
            <a:off x="1854926" y="1801555"/>
            <a:ext cx="7890525" cy="38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4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 sistema olfatorio no es sólo&#10;un perceptor de olores, sino que&#10;también activa y sensibiliza&#10;otros sistemas neurales qu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t="26197" b="14413"/>
          <a:stretch/>
        </p:blipFill>
        <p:spPr bwMode="auto">
          <a:xfrm>
            <a:off x="1985555" y="1415284"/>
            <a:ext cx="8091924" cy="36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ién_nacido_y_el_apego_a_su_madre(36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3385" y="1175657"/>
            <a:ext cx="8523983" cy="4794387"/>
          </a:xfrm>
        </p:spPr>
      </p:pic>
    </p:spTree>
    <p:extLst>
      <p:ext uri="{BB962C8B-B14F-4D97-AF65-F5344CB8AC3E}">
        <p14:creationId xmlns:p14="http://schemas.microsoft.com/office/powerpoint/2010/main" val="10333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 ser humano arriba al mundo con un&#10;equipo que le permite llevar a cabo&#10;contactos sociales desde temprana edad.&#10;Este equ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25655" b="10465"/>
          <a:stretch/>
        </p:blipFill>
        <p:spPr bwMode="auto">
          <a:xfrm>
            <a:off x="2519168" y="1593669"/>
            <a:ext cx="7652635" cy="38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 amor es un complejo entramado de&#10;emociones y conductas que tienen varias&#10;consecuencias:&#10;• La reproducción&#10;• Cuidado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24148" b="11174"/>
          <a:stretch/>
        </p:blipFill>
        <p:spPr bwMode="auto">
          <a:xfrm>
            <a:off x="2143743" y="1457342"/>
            <a:ext cx="7927720" cy="44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X I TO C I N A&#10;Las neuronas hipotalámicas productoras&#10;&#10;de oxitocina elevan proyecciones hacia el&#10;sistema límbico y la co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2" b="15082"/>
          <a:stretch/>
        </p:blipFill>
        <p:spPr bwMode="auto">
          <a:xfrm>
            <a:off x="1616432" y="1467462"/>
            <a:ext cx="8311339" cy="380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X I TO C I N A&#10;&#10;Los receptores de oxitocina en el cerebro&#10;están&#10;&#10;concentrados&#10;&#10;basales,&#10;&#10;núcleo&#10;&#10;en&#10;&#10;los&#10;&#10;núcleos&#10;&#10;accumb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 b="18858"/>
          <a:stretch/>
        </p:blipFill>
        <p:spPr bwMode="auto">
          <a:xfrm>
            <a:off x="2143743" y="1801554"/>
            <a:ext cx="7196199" cy="34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teoría de la conducta de apego está basada en la&#10;premisa de la existencia de una motivación aprendida,&#10;&#10;que se codific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 b="17977"/>
          <a:stretch/>
        </p:blipFill>
        <p:spPr bwMode="auto">
          <a:xfrm>
            <a:off x="2497679" y="1801555"/>
            <a:ext cx="7674124" cy="33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MBIOS NEUROENDOCRINOS MATERNOS EN LA FORMACIÓN DEL APEGO&#10;&#10;Microtus Ochrogaster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8" b="25825"/>
          <a:stretch/>
        </p:blipFill>
        <p:spPr bwMode="auto">
          <a:xfrm>
            <a:off x="1984374" y="1801555"/>
            <a:ext cx="7932769" cy="32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245" y="712122"/>
            <a:ext cx="8610600" cy="1560815"/>
          </a:xfrm>
        </p:spPr>
        <p:txBody>
          <a:bodyPr/>
          <a:lstStyle/>
          <a:p>
            <a:pPr algn="ctr"/>
            <a:r>
              <a:rPr lang="es-BO" dirty="0" smtClean="0">
                <a:latin typeface="Lucida Handwriting" panose="03010101010101010101" pitchFamily="66" charset="0"/>
              </a:rPr>
              <a:t>¿Qué es el apego?</a:t>
            </a:r>
            <a:br>
              <a:rPr lang="es-BO" dirty="0" smtClean="0">
                <a:latin typeface="Lucida Handwriting" panose="03010101010101010101" pitchFamily="66" charset="0"/>
              </a:rPr>
            </a:b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27239" y="2272937"/>
            <a:ext cx="7913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2400" dirty="0"/>
              <a:t>Es el </a:t>
            </a:r>
            <a:r>
              <a:rPr lang="es-BO" sz="2400" dirty="0" smtClean="0"/>
              <a:t>lazo emocional que desarrolla el niño con sus padres o cuidadores</a:t>
            </a:r>
          </a:p>
          <a:p>
            <a:endParaRPr lang="es-BO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BO" sz="2400" dirty="0" smtClean="0"/>
              <a:t>El apego proporciona la seguridad emocional del niño al ser aceptado incondicionalmente y protegido. </a:t>
            </a:r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57282"/>
            <a:ext cx="1544287" cy="162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03" y="483325"/>
            <a:ext cx="1883989" cy="6349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867" y="46667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8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MBIOS NEUROENDOCRINOS MATERNOS EN LA FORMACIÓN DEL APEGO&#10;Oxitocina. sobreproducción durante las dos&#10;primeras semanas po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5" b="16585"/>
          <a:stretch/>
        </p:blipFill>
        <p:spPr bwMode="auto">
          <a:xfrm>
            <a:off x="2467700" y="1658981"/>
            <a:ext cx="7433945" cy="32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MBIOS NEUROENDOCRINOS MATERNOS EN LA FORMACIÓN DEL APEGO&#10;&#10;Los niveles de esteroides gonadales en el&#10;posparto son impresc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4435" b="12308"/>
          <a:stretch/>
        </p:blipFill>
        <p:spPr bwMode="auto">
          <a:xfrm>
            <a:off x="2704010" y="1414194"/>
            <a:ext cx="7615645" cy="37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MBIOS&#10;Pico inicial de&#10;Oxitocina&#10;&#10;Liberación de&#10;estrógenos&#10;&#10;NEUROENDOCRINOS MATERNOS&#10;EN LA FORMACIÓN DEL APEGO&#10;&#10;Útero y 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8" b="18937"/>
          <a:stretch/>
        </p:blipFill>
        <p:spPr bwMode="auto">
          <a:xfrm>
            <a:off x="1877423" y="1564934"/>
            <a:ext cx="7985033" cy="34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4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MBIOS NEUROENDOCRINOS&#10;EN EL NIÑO EN LA FORMACIÓN DEL APEGO&#10;&#10;Áreas cerebrales en el recién nacido&#10;fundamentales en el des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24435" b="8662"/>
          <a:stretch/>
        </p:blipFill>
        <p:spPr bwMode="auto">
          <a:xfrm>
            <a:off x="2677887" y="1635718"/>
            <a:ext cx="7106192" cy="39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5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MBIOS NEUROENDOCRINOS&#10;EN EL NIÑO EN LA FORMACIÓN DEL APEGO&#10;Desde los primeros días posteriores al&#10;nacimiento la activaci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4435" b="11105"/>
          <a:stretch/>
        </p:blipFill>
        <p:spPr bwMode="auto">
          <a:xfrm>
            <a:off x="2567568" y="1502228"/>
            <a:ext cx="7180409" cy="37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0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MBIOS NEUROENDOCRINOS&#10;EN EL NIÑO EN LA FORMACIÓN DEL APEGO&#10;Estas percepciones requieren de la liberación&#10;de norepinefri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4148" b="12871"/>
          <a:stretch/>
        </p:blipFill>
        <p:spPr bwMode="auto">
          <a:xfrm>
            <a:off x="2351313" y="1270634"/>
            <a:ext cx="7161059" cy="348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a parte medial intermedia del núcleo estriado es crítica&#10;para la adquisición y temprana consolidación de la&#10;memoria y pa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24684" b="12795"/>
          <a:stretch/>
        </p:blipFill>
        <p:spPr bwMode="auto">
          <a:xfrm>
            <a:off x="2638697" y="1801555"/>
            <a:ext cx="7158446" cy="3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203" y="705030"/>
            <a:ext cx="8610600" cy="1554844"/>
          </a:xfrm>
        </p:spPr>
        <p:txBody>
          <a:bodyPr>
            <a:normAutofit fontScale="90000"/>
          </a:bodyPr>
          <a:lstStyle/>
          <a:p>
            <a:pPr algn="l"/>
            <a:r>
              <a:rPr lang="es-BO" dirty="0" smtClean="0">
                <a:latin typeface="Lucida Handwriting" panose="03010101010101010101" pitchFamily="66" charset="0"/>
              </a:rPr>
              <a:t>EVENTOS INDEPENDIENTES PARA ESTABLECER LAS FORMAS DE APEGO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31748" name="Picture 4" descr="El proceso de impresión y aprendizaje se da&#10;tempranamente&#10;&#10;a&#10;&#10;nivel&#10;&#10;visual&#10;&#10;y&#10;&#10;auditivo, requiere la liberación presináp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4521" b="10594"/>
          <a:stretch/>
        </p:blipFill>
        <p:spPr bwMode="auto">
          <a:xfrm>
            <a:off x="2534195" y="2329179"/>
            <a:ext cx="7537268" cy="32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1" y="0"/>
            <a:ext cx="1544287" cy="162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19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SECUENCIAS NEUROBIOLÓGICAS DE LAS CONDUCTAS DE APEGO&#10;&#10;La succión genera la liberación de oxitocina que a su vez se&#10;exc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5294" b="14545"/>
          <a:stretch/>
        </p:blipFill>
        <p:spPr bwMode="auto">
          <a:xfrm>
            <a:off x="2375241" y="1408910"/>
            <a:ext cx="7591718" cy="35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2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SECUENCIAS NEUROBIOLÓGICAS DE LAS CONDUCTAS DE APEGO&#10;&#10;Sin embargo, después de la ausencia persistente de la&#10;madre (apr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5" b="18214"/>
          <a:stretch/>
        </p:blipFill>
        <p:spPr bwMode="auto">
          <a:xfrm>
            <a:off x="2143743" y="1270634"/>
            <a:ext cx="8112697" cy="37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1932" y="699059"/>
            <a:ext cx="8610600" cy="1293028"/>
          </a:xfrm>
        </p:spPr>
        <p:txBody>
          <a:bodyPr/>
          <a:lstStyle/>
          <a:p>
            <a:pPr algn="ctr"/>
            <a:r>
              <a:rPr lang="es-BO" dirty="0" smtClean="0">
                <a:latin typeface="Lucida Handwriting" panose="03010101010101010101" pitchFamily="66" charset="0"/>
              </a:rPr>
              <a:t>NEUROBIOLOGIA DEL APEGO</a:t>
            </a: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 smtClean="0"/>
              <a:t>La teoría de la conducta del apego esta basada en la premisa de  existencia de una motivación aprendida que se codifica genéticamente y permite al infante formar un vinculo con una figura especifica, para obtener de ella una base segura, que le permita la  exploración de su propio mundo externo. </a:t>
            </a:r>
          </a:p>
          <a:p>
            <a:pPr marL="0" indent="0">
              <a:buNone/>
            </a:pPr>
            <a:endParaRPr lang="es-BO" dirty="0"/>
          </a:p>
          <a:p>
            <a:endParaRPr lang="es-BO" dirty="0" smtClean="0"/>
          </a:p>
          <a:p>
            <a:pPr marL="0" indent="0" algn="r">
              <a:buNone/>
            </a:pPr>
            <a:r>
              <a:rPr lang="es-BO" dirty="0" smtClean="0">
                <a:latin typeface="Lucida Handwriting" panose="03010101010101010101" pitchFamily="66" charset="0"/>
              </a:rPr>
              <a:t>Adriana Vargas Rueda, Roberto </a:t>
            </a:r>
            <a:r>
              <a:rPr lang="es-BO" dirty="0" err="1" smtClean="0">
                <a:latin typeface="Lucida Handwriting" panose="03010101010101010101" pitchFamily="66" charset="0"/>
              </a:rPr>
              <a:t>Chaskel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4287" cy="162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03" y="483325"/>
            <a:ext cx="1883989" cy="6349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0734" t="25672" r="54442" b="9200"/>
          <a:stretch/>
        </p:blipFill>
        <p:spPr>
          <a:xfrm>
            <a:off x="2455818" y="3944983"/>
            <a:ext cx="1763486" cy="24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SECUENCIAS NEUROBIOLÓGICAS DE LAS CONDUCTAS DE APEGO&#10;La deprivación de una adecuada figura de apego se puede manifesta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1" b="19110"/>
          <a:stretch/>
        </p:blipFill>
        <p:spPr bwMode="auto">
          <a:xfrm>
            <a:off x="1665674" y="1476446"/>
            <a:ext cx="8053091" cy="33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3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NSECUENCIAS NEUROBIOLÓGICAS DE LAS CONDUCTAS DE APEGO&#10;&#10;Para que aparezcan estas manifestaciones&#10;patológicas es necesari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5082" b="13103"/>
          <a:stretch/>
        </p:blipFill>
        <p:spPr bwMode="auto">
          <a:xfrm>
            <a:off x="2495723" y="1544636"/>
            <a:ext cx="7324100" cy="361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urobiología del ape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b="22680"/>
          <a:stretch/>
        </p:blipFill>
        <p:spPr bwMode="auto">
          <a:xfrm>
            <a:off x="2257921" y="1585428"/>
            <a:ext cx="7512322" cy="29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83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>
                <a:latin typeface="Lucida Handwriting" panose="03010101010101010101" pitchFamily="66" charset="0"/>
              </a:rPr>
              <a:t>CONCLUSIONES</a:t>
            </a:r>
            <a:endParaRPr lang="en-US" dirty="0">
              <a:latin typeface="Lucida Handwriting" panose="03010101010101010101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iniciación de este proceso no se da simplemente de manera instintiva, sino que requiere de complejos cambios a nivel neuroendocrino, anatómico, funcional, emocional y cognoscitivo, tanto de la madre como del infante. Estos cambios se activan desde segundos después del parto, con los primeros contactos de </a:t>
            </a:r>
            <a:r>
              <a:rPr lang="es-ES" dirty="0" smtClean="0"/>
              <a:t>bebe </a:t>
            </a:r>
            <a:r>
              <a:rPr lang="es-ES" dirty="0"/>
              <a:t>y con la permanente repetición de esta aproximación se desencadenan cascadas metabólicas que permite la expresión del nuevo vínculo, con las características exclusivas que lo definen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3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203" y="990893"/>
            <a:ext cx="8610600" cy="1293028"/>
          </a:xfrm>
        </p:spPr>
        <p:txBody>
          <a:bodyPr/>
          <a:lstStyle/>
          <a:p>
            <a:pPr algn="ctr"/>
            <a:r>
              <a:rPr lang="es-ES" dirty="0" smtClean="0">
                <a:latin typeface="Lucida Handwriting" panose="03010101010101010101" pitchFamily="66" charset="0"/>
              </a:rPr>
              <a:t>¡GRACIAS¡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40962" name="Picture 2" descr="Neurobiología del ape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24435" b="11431"/>
          <a:stretch/>
        </p:blipFill>
        <p:spPr bwMode="auto">
          <a:xfrm>
            <a:off x="1371599" y="3320044"/>
            <a:ext cx="576425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  <p:pic>
        <p:nvPicPr>
          <p:cNvPr id="7" name="Picture 2" descr="Neurobiología del ape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6" t="24722" r="5217" b="11430"/>
          <a:stretch/>
        </p:blipFill>
        <p:spPr bwMode="auto">
          <a:xfrm>
            <a:off x="6635931" y="3320044"/>
            <a:ext cx="2741703" cy="29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05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bibliografía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Manuel Gonzales Gálvez. Psiquiatría de niños y adolescentes. México. 2013</a:t>
            </a:r>
          </a:p>
          <a:p>
            <a:r>
              <a:rPr lang="es-ES" dirty="0" smtClean="0"/>
              <a:t>Amado Nieto </a:t>
            </a:r>
            <a:r>
              <a:rPr lang="es-ES" dirty="0" err="1" smtClean="0"/>
              <a:t>Caraveo</a:t>
            </a:r>
            <a:r>
              <a:rPr lang="es-ES" dirty="0" smtClean="0"/>
              <a:t>. </a:t>
            </a:r>
            <a:r>
              <a:rPr lang="es-ES" dirty="0" err="1" smtClean="0"/>
              <a:t>Oxitocina</a:t>
            </a:r>
            <a:r>
              <a:rPr lang="es-ES" dirty="0" smtClean="0"/>
              <a:t> y la Neurología del Apego. AÑO 3 . México. 2013.</a:t>
            </a:r>
          </a:p>
          <a:p>
            <a:r>
              <a:rPr lang="es-ES" dirty="0" smtClean="0"/>
              <a:t>Adriana Vargas Rueda, Md Roberto </a:t>
            </a:r>
            <a:r>
              <a:rPr lang="es-ES" dirty="0" err="1" smtClean="0"/>
              <a:t>Chaskel</a:t>
            </a:r>
            <a:r>
              <a:rPr lang="es-ES" dirty="0" smtClean="0"/>
              <a:t>. Neurobiología del Apego.MD. Avances en Psiquiatría. Vol.8.Mexico. 2013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3197" y="731155"/>
            <a:ext cx="6314232" cy="1293028"/>
          </a:xfrm>
        </p:spPr>
        <p:txBody>
          <a:bodyPr/>
          <a:lstStyle/>
          <a:p>
            <a:pPr algn="l"/>
            <a:r>
              <a:rPr lang="es-BO" dirty="0" smtClean="0">
                <a:latin typeface="Lucida Handwriting" panose="03010101010101010101" pitchFamily="66" charset="0"/>
              </a:rPr>
              <a:t>BASE SEGURA: 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85800" y="2246811"/>
            <a:ext cx="10820400" cy="397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Reflectividad </a:t>
            </a:r>
            <a:r>
              <a:rPr lang="es-ES" dirty="0"/>
              <a:t>o </a:t>
            </a:r>
            <a:r>
              <a:rPr lang="es-ES" dirty="0" smtClean="0"/>
              <a:t>empatía. entendida </a:t>
            </a:r>
            <a:r>
              <a:rPr lang="es-ES" dirty="0"/>
              <a:t>como la capacidad de entender y conceptualizar lo que siente el niño en cada situación </a:t>
            </a:r>
          </a:p>
          <a:p>
            <a:r>
              <a:rPr lang="es-ES" dirty="0" smtClean="0"/>
              <a:t> </a:t>
            </a:r>
            <a:r>
              <a:rPr lang="es-ES" dirty="0"/>
              <a:t>Sensibilidad o capacidad de interpretar adecuadamente las diferentes señales del </a:t>
            </a:r>
            <a:r>
              <a:rPr lang="es-ES" dirty="0" smtClean="0"/>
              <a:t>niño.</a:t>
            </a:r>
          </a:p>
          <a:p>
            <a:r>
              <a:rPr lang="es-ES" dirty="0" smtClean="0"/>
              <a:t> </a:t>
            </a:r>
            <a:r>
              <a:rPr lang="es-ES" dirty="0"/>
              <a:t>Responsividad o capacidad para responder en forma adecuada, efectiva y pronta a las necesidades del </a:t>
            </a:r>
            <a:r>
              <a:rPr lang="es-ES" dirty="0" smtClean="0"/>
              <a:t>infante</a:t>
            </a:r>
          </a:p>
          <a:p>
            <a:r>
              <a:rPr lang="es-ES" dirty="0" smtClean="0"/>
              <a:t>Disponibilidad </a:t>
            </a:r>
            <a:r>
              <a:rPr lang="es-ES" dirty="0"/>
              <a:t>o capacidad de brindarle al niño la seguridad de su permanencia en cualquier situación donde la </a:t>
            </a:r>
            <a:r>
              <a:rPr lang="es-ES" dirty="0" smtClean="0"/>
              <a:t>requiera.</a:t>
            </a:r>
          </a:p>
          <a:p>
            <a:r>
              <a:rPr lang="es-ES" dirty="0" smtClean="0"/>
              <a:t>Validación </a:t>
            </a:r>
            <a:r>
              <a:rPr lang="es-ES" dirty="0"/>
              <a:t>emocional del niño: la capacidad de darle importancia al respaldo emocional puesto en cada conducta, por insignificante que parezca </a:t>
            </a:r>
            <a:r>
              <a:rPr lang="es-E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El obtener una base segura maximiza la supervivencia del individuo y permite al infante el desarrollo de representaciones adecuadas del mundo externo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1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03" y="483325"/>
            <a:ext cx="1883989" cy="634909"/>
          </a:xfrm>
          <a:prstGeom prst="rect">
            <a:avLst/>
          </a:prstGeom>
        </p:spPr>
      </p:pic>
      <p:pic>
        <p:nvPicPr>
          <p:cNvPr id="47106" name="Picture 2" descr="Sistema Nervioso&#10;suficientemente desarrollado&#10;para controlar algunas&#10;funciones corporales.&#10;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25281" b="12683"/>
          <a:stretch/>
        </p:blipFill>
        <p:spPr bwMode="auto">
          <a:xfrm>
            <a:off x="2442945" y="1672044"/>
            <a:ext cx="7576458" cy="36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  <p:pic>
        <p:nvPicPr>
          <p:cNvPr id="45058" name="Picture 2" descr="PERCEPCIÓN&#10;&#10;Actividad cognitiva inducida&#10;por la presentación física del&#10;objeto a través de los sentidos.&#10;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9" b="18372"/>
          <a:stretch/>
        </p:blipFill>
        <p:spPr bwMode="auto">
          <a:xfrm>
            <a:off x="2245632" y="1801555"/>
            <a:ext cx="8302998" cy="34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CEPCIÓN&#10;&#10;Recibe estímulos del exterior.&#10;Receptores sensoriales&#10;Envían las señales al córtex cerebral.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2" b="20394"/>
          <a:stretch/>
        </p:blipFill>
        <p:spPr bwMode="auto">
          <a:xfrm>
            <a:off x="2286000" y="1985555"/>
            <a:ext cx="7458129" cy="38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3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audición se activa por la emisión de sonidos, e informa&#10;al sistema cognitivo sobre algunos atributos de las fuente&#10;son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27226" b="13928"/>
          <a:stretch/>
        </p:blipFill>
        <p:spPr bwMode="auto">
          <a:xfrm>
            <a:off x="1707997" y="1463389"/>
            <a:ext cx="7804378" cy="36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0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 c t o&#10;Sistema Cenestésico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8" b="14616"/>
          <a:stretch/>
        </p:blipFill>
        <p:spPr bwMode="auto">
          <a:xfrm>
            <a:off x="1985967" y="1433798"/>
            <a:ext cx="8343612" cy="37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6" y="180231"/>
            <a:ext cx="1544287" cy="162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03" y="635725"/>
            <a:ext cx="1883989" cy="6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416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346</TotalTime>
  <Words>369</Words>
  <Application>Microsoft Office PowerPoint</Application>
  <PresentationFormat>Panorámica</PresentationFormat>
  <Paragraphs>27</Paragraphs>
  <Slides>35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Lucida Handwriting</vt:lpstr>
      <vt:lpstr>Wingdings</vt:lpstr>
      <vt:lpstr>Estela de condensación</vt:lpstr>
      <vt:lpstr>NEUROBIOLOGIA DEL APEGO</vt:lpstr>
      <vt:lpstr>¿Qué es el apego? </vt:lpstr>
      <vt:lpstr>NEUROBIOLOGIA DEL APEGO</vt:lpstr>
      <vt:lpstr>BASE SEGURA: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EVENTOS INDEPENDIENTES PARA ESTABLECER LAS FORMAS DE APEGO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¡GRACIAS¡</vt:lpstr>
      <vt:lpstr>bibliografía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</dc:creator>
  <cp:lastModifiedBy>WIN10</cp:lastModifiedBy>
  <cp:revision>24</cp:revision>
  <dcterms:created xsi:type="dcterms:W3CDTF">2020-07-01T03:50:49Z</dcterms:created>
  <dcterms:modified xsi:type="dcterms:W3CDTF">2020-07-01T15:29:30Z</dcterms:modified>
</cp:coreProperties>
</file>