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4"/>
  </p:notesMasterIdLst>
  <p:sldIdLst>
    <p:sldId id="256" r:id="rId2"/>
    <p:sldId id="263" r:id="rId3"/>
    <p:sldId id="305" r:id="rId4"/>
    <p:sldId id="294" r:id="rId5"/>
    <p:sldId id="306" r:id="rId6"/>
    <p:sldId id="309" r:id="rId7"/>
    <p:sldId id="314" r:id="rId8"/>
    <p:sldId id="312" r:id="rId9"/>
    <p:sldId id="316" r:id="rId10"/>
    <p:sldId id="320" r:id="rId11"/>
    <p:sldId id="321" r:id="rId12"/>
    <p:sldId id="322" r:id="rId13"/>
    <p:sldId id="323" r:id="rId14"/>
    <p:sldId id="327" r:id="rId15"/>
    <p:sldId id="328" r:id="rId16"/>
    <p:sldId id="324" r:id="rId17"/>
    <p:sldId id="329" r:id="rId18"/>
    <p:sldId id="334" r:id="rId19"/>
    <p:sldId id="331" r:id="rId20"/>
    <p:sldId id="332" r:id="rId21"/>
    <p:sldId id="333" r:id="rId22"/>
    <p:sldId id="293" r:id="rId23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660"/>
  </p:normalViewPr>
  <p:slideViewPr>
    <p:cSldViewPr>
      <p:cViewPr varScale="1">
        <p:scale>
          <a:sx n="72" d="100"/>
          <a:sy n="72" d="100"/>
        </p:scale>
        <p:origin x="1308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244CB3-1E7F-4342-9C38-399BA1A82BEA}" type="datetimeFigureOut">
              <a:rPr lang="es-BO" smtClean="0"/>
              <a:t>18/12/2017</a:t>
            </a:fld>
            <a:endParaRPr lang="es-B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B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26F1B7-11BF-4F61-8FE2-BAB1C5234243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970877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6F1B7-11BF-4F61-8FE2-BAB1C5234243}" type="slidenum">
              <a:rPr lang="es-BO" smtClean="0"/>
              <a:t>14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869399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8409-ECD7-4337-A192-983A50E5CF47}" type="datetimeFigureOut">
              <a:rPr lang="es-BO" smtClean="0"/>
              <a:t>18/12/2017</a:t>
            </a:fld>
            <a:endParaRPr lang="es-B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F80-8726-4913-BBC0-00F3129848EC}" type="slidenum">
              <a:rPr lang="es-BO" smtClean="0"/>
              <a:t>‹Nº›</a:t>
            </a:fld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858674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8409-ECD7-4337-A192-983A50E5CF47}" type="datetimeFigureOut">
              <a:rPr lang="es-BO" smtClean="0"/>
              <a:t>18/12/2017</a:t>
            </a:fld>
            <a:endParaRPr lang="es-B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F80-8726-4913-BBC0-00F3129848EC}" type="slidenum">
              <a:rPr lang="es-BO" smtClean="0"/>
              <a:t>‹Nº›</a:t>
            </a:fld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1762602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8409-ECD7-4337-A192-983A50E5CF47}" type="datetimeFigureOut">
              <a:rPr lang="es-BO" smtClean="0"/>
              <a:t>18/12/2017</a:t>
            </a:fld>
            <a:endParaRPr lang="es-B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F80-8726-4913-BBC0-00F3129848EC}" type="slidenum">
              <a:rPr lang="es-BO" smtClean="0"/>
              <a:t>‹Nº›</a:t>
            </a:fld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197174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8409-ECD7-4337-A192-983A50E5CF47}" type="datetimeFigureOut">
              <a:rPr lang="es-BO" smtClean="0"/>
              <a:t>18/12/2017</a:t>
            </a:fld>
            <a:endParaRPr lang="es-B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F80-8726-4913-BBC0-00F3129848EC}" type="slidenum">
              <a:rPr lang="es-BO" smtClean="0"/>
              <a:t>‹Nº›</a:t>
            </a:fld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411749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8409-ECD7-4337-A192-983A50E5CF47}" type="datetimeFigureOut">
              <a:rPr lang="es-BO" smtClean="0"/>
              <a:t>18/12/2017</a:t>
            </a:fld>
            <a:endParaRPr lang="es-B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F80-8726-4913-BBC0-00F3129848EC}" type="slidenum">
              <a:rPr lang="es-BO" smtClean="0"/>
              <a:t>‹Nº›</a:t>
            </a:fld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318315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8409-ECD7-4337-A192-983A50E5CF47}" type="datetimeFigureOut">
              <a:rPr lang="es-BO" smtClean="0"/>
              <a:t>18/12/2017</a:t>
            </a:fld>
            <a:endParaRPr lang="es-BO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F80-8726-4913-BBC0-00F3129848EC}" type="slidenum">
              <a:rPr lang="es-BO" smtClean="0"/>
              <a:t>‹Nº›</a:t>
            </a:fld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691182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8409-ECD7-4337-A192-983A50E5CF47}" type="datetimeFigureOut">
              <a:rPr lang="es-BO" smtClean="0"/>
              <a:t>18/12/2017</a:t>
            </a:fld>
            <a:endParaRPr lang="es-BO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F80-8726-4913-BBC0-00F3129848EC}" type="slidenum">
              <a:rPr lang="es-BO" smtClean="0"/>
              <a:t>‹Nº›</a:t>
            </a:fld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1896534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8409-ECD7-4337-A192-983A50E5CF47}" type="datetimeFigureOut">
              <a:rPr lang="es-BO" smtClean="0"/>
              <a:t>18/12/2017</a:t>
            </a:fld>
            <a:endParaRPr lang="es-BO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F80-8726-4913-BBC0-00F3129848EC}" type="slidenum">
              <a:rPr lang="es-BO" smtClean="0"/>
              <a:t>‹Nº›</a:t>
            </a:fld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378112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8409-ECD7-4337-A192-983A50E5CF47}" type="datetimeFigureOut">
              <a:rPr lang="es-BO" smtClean="0"/>
              <a:t>18/12/2017</a:t>
            </a:fld>
            <a:endParaRPr lang="es-BO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F80-8726-4913-BBC0-00F3129848EC}" type="slidenum">
              <a:rPr lang="es-BO" smtClean="0"/>
              <a:t>‹Nº›</a:t>
            </a:fld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1783881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8409-ECD7-4337-A192-983A50E5CF47}" type="datetimeFigureOut">
              <a:rPr lang="es-BO" smtClean="0"/>
              <a:t>18/12/2017</a:t>
            </a:fld>
            <a:endParaRPr lang="es-BO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F80-8726-4913-BBC0-00F3129848EC}" type="slidenum">
              <a:rPr lang="es-BO" smtClean="0"/>
              <a:t>‹Nº›</a:t>
            </a:fld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502997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C8409-ECD7-4337-A192-983A50E5CF47}" type="datetimeFigureOut">
              <a:rPr lang="es-BO" smtClean="0"/>
              <a:t>18/12/2017</a:t>
            </a:fld>
            <a:endParaRPr lang="es-BO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F80-8726-4913-BBC0-00F3129848EC}" type="slidenum">
              <a:rPr lang="es-BO" smtClean="0"/>
              <a:t>‹Nº›</a:t>
            </a:fld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2331156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C8409-ECD7-4337-A192-983A50E5CF47}" type="datetimeFigureOut">
              <a:rPr lang="es-BO" smtClean="0"/>
              <a:t>18/12/2017</a:t>
            </a:fld>
            <a:endParaRPr lang="es-B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57F80-8726-4913-BBC0-00F3129848EC}" type="slidenum">
              <a:rPr lang="es-BO" smtClean="0"/>
              <a:t>‹Nº›</a:t>
            </a:fld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4106522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enainclusion.org/sites/default/files/libro_saludmental.pd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iscapacidad.fundacionmapfre.org/escueladefamilias/es/imagenes/T113_VD_tcm207-34371.pdf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BO" dirty="0"/>
          </a:p>
        </p:txBody>
      </p:sp>
      <p:pic>
        <p:nvPicPr>
          <p:cNvPr id="11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6512" y="18864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 redondeado"/>
          <p:cNvSpPr/>
          <p:nvPr/>
        </p:nvSpPr>
        <p:spPr>
          <a:xfrm>
            <a:off x="1297576" y="1678733"/>
            <a:ext cx="7257856" cy="3168352"/>
          </a:xfrm>
          <a:prstGeom prst="roundRect">
            <a:avLst/>
          </a:prstGeom>
          <a:gradFill>
            <a:gsLst>
              <a:gs pos="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6">
                  <a:lumMod val="0"/>
                  <a:lumOff val="100000"/>
                  <a:alpha val="90000"/>
                </a:schemeClr>
              </a:gs>
            </a:gsLst>
          </a:gradFill>
          <a:ln w="28575"/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4400" dirty="0"/>
              <a:t>ALTERACIONES DE LA </a:t>
            </a:r>
            <a:r>
              <a:rPr lang="es-BO" sz="4400"/>
              <a:t>CONDUCTA </a:t>
            </a:r>
            <a:r>
              <a:rPr lang="es-BO" sz="4400" smtClean="0"/>
              <a:t>EN </a:t>
            </a:r>
            <a:r>
              <a:rPr lang="es-BO" sz="4400" dirty="0"/>
              <a:t>DISCAPACIDAD INTELECTUAL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4207190" y="5190291"/>
            <a:ext cx="43482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2400" b="1" i="1" dirty="0" smtClean="0"/>
              <a:t>Expositor: </a:t>
            </a:r>
          </a:p>
          <a:p>
            <a:r>
              <a:rPr lang="es-BO" sz="2400" b="1" i="1" dirty="0" smtClean="0"/>
              <a:t>	   </a:t>
            </a:r>
            <a:r>
              <a:rPr lang="es-BO" sz="2400" i="1" dirty="0" smtClean="0"/>
              <a:t>Lic. Claudia Avila Molina</a:t>
            </a:r>
            <a:endParaRPr lang="es-BO" sz="2400" i="1" dirty="0"/>
          </a:p>
        </p:txBody>
      </p:sp>
      <p:pic>
        <p:nvPicPr>
          <p:cNvPr id="7" name="Imagen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71" t="25107" r="25486" b="25820"/>
          <a:stretch/>
        </p:blipFill>
        <p:spPr>
          <a:xfrm>
            <a:off x="251520" y="188640"/>
            <a:ext cx="1706599" cy="1686983"/>
          </a:xfrm>
          <a:prstGeom prst="ellipse">
            <a:avLst/>
          </a:prstGeom>
        </p:spPr>
      </p:pic>
      <p:pic>
        <p:nvPicPr>
          <p:cNvPr id="8" name="Imagen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94" t="39005" r="25379" b="39441"/>
          <a:stretch/>
        </p:blipFill>
        <p:spPr>
          <a:xfrm>
            <a:off x="6968262" y="188640"/>
            <a:ext cx="1996226" cy="875764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205368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BO" dirty="0"/>
              <a:t>¿POR QUÉ APARECEN LAS ALTERACIONES DE LA CON-DUCTA?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BO" dirty="0"/>
              <a:t>Las alteraciones conductuales (C) son el resultado de la relación entre (P) un estado Personal (</a:t>
            </a:r>
            <a:r>
              <a:rPr lang="es-BO" dirty="0" smtClean="0"/>
              <a:t>médico, genético </a:t>
            </a:r>
            <a:r>
              <a:rPr lang="es-BO" dirty="0"/>
              <a:t>y psiquiátrico) y </a:t>
            </a:r>
            <a:r>
              <a:rPr lang="es-BO" dirty="0" smtClean="0"/>
              <a:t>Psicológico (Habilidades) y </a:t>
            </a:r>
            <a:r>
              <a:rPr lang="es-BO" dirty="0"/>
              <a:t>(E) las condiciones del Entorno (físicas, relaciones sociales/interpersonales y programáticas</a:t>
            </a:r>
            <a:r>
              <a:rPr lang="es-BO" dirty="0" smtClean="0"/>
              <a:t>)</a:t>
            </a:r>
          </a:p>
        </p:txBody>
      </p:sp>
      <p:pic>
        <p:nvPicPr>
          <p:cNvPr id="10" name="Imagen 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5268341"/>
            <a:ext cx="4176464" cy="7529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935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s-BO" dirty="0"/>
          </a:p>
        </p:txBody>
      </p:sp>
      <p:pic>
        <p:nvPicPr>
          <p:cNvPr id="5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1196752"/>
            <a:ext cx="9073857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11560" y="620688"/>
            <a:ext cx="8363272" cy="560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40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s-BO" b="1" dirty="0" smtClean="0">
                <a:solidFill>
                  <a:srgbClr val="FF0000"/>
                </a:solidFill>
              </a:rPr>
              <a:t>FACTORES BIOLÓGICOS  </a:t>
            </a:r>
            <a:endParaRPr lang="es-BO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Tx/>
              <a:buChar char="-"/>
            </a:pPr>
            <a:r>
              <a:rPr lang="es-BO" dirty="0" smtClean="0"/>
              <a:t>Síntoma de un trastorno médico subyacente</a:t>
            </a:r>
          </a:p>
          <a:p>
            <a:pPr>
              <a:buFontTx/>
              <a:buChar char="-"/>
            </a:pPr>
            <a:r>
              <a:rPr lang="es-BO" dirty="0"/>
              <a:t>Síntoma de una enfermedad </a:t>
            </a:r>
            <a:r>
              <a:rPr lang="es-BO" dirty="0" smtClean="0"/>
              <a:t>mental</a:t>
            </a:r>
          </a:p>
          <a:p>
            <a:pPr>
              <a:buFontTx/>
              <a:buChar char="-"/>
            </a:pPr>
            <a:r>
              <a:rPr lang="es-BO" dirty="0" smtClean="0"/>
              <a:t>Relacionados </a:t>
            </a:r>
            <a:r>
              <a:rPr lang="es-BO" dirty="0"/>
              <a:t>con déficits sensoriales (visuales y auditivos</a:t>
            </a:r>
            <a:r>
              <a:rPr lang="es-BO" dirty="0" smtClean="0"/>
              <a:t>)</a:t>
            </a:r>
          </a:p>
          <a:p>
            <a:pPr>
              <a:buFontTx/>
              <a:buChar char="-"/>
            </a:pPr>
            <a:r>
              <a:rPr lang="es-BO" dirty="0"/>
              <a:t>Relacionadas con factores de tipo genético - Fenotipos </a:t>
            </a:r>
            <a:r>
              <a:rPr lang="es-BO" dirty="0" smtClean="0"/>
              <a:t>Conductuales</a:t>
            </a:r>
          </a:p>
          <a:p>
            <a:pPr marL="0" indent="0">
              <a:buNone/>
            </a:pPr>
            <a:r>
              <a:rPr lang="es-BO" dirty="0" smtClean="0"/>
              <a:t>	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141141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BO" dirty="0"/>
              <a:t> Síndrome de </a:t>
            </a:r>
            <a:r>
              <a:rPr lang="es-BO" dirty="0" smtClean="0"/>
              <a:t>Down</a:t>
            </a:r>
            <a:r>
              <a:rPr lang="es-BO" dirty="0"/>
              <a:t/>
            </a:r>
            <a:br>
              <a:rPr lang="es-BO" dirty="0"/>
            </a:br>
            <a:endParaRPr lang="es-B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72814" y="1417638"/>
            <a:ext cx="2458616" cy="4525963"/>
          </a:xfrm>
        </p:spPr>
        <p:txBody>
          <a:bodyPr>
            <a:normAutofit/>
          </a:bodyPr>
          <a:lstStyle/>
          <a:p>
            <a:r>
              <a:rPr lang="es-BO" sz="2000" dirty="0" smtClean="0"/>
              <a:t>Menos </a:t>
            </a:r>
            <a:r>
              <a:rPr lang="es-BO" sz="2000" dirty="0"/>
              <a:t>propensos a enfermedad mental (esquizofrenia y trastornos de la personalidad), Mayores tasas de demencia y depresión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430" y="1427633"/>
            <a:ext cx="5855370" cy="4537727"/>
          </a:xfrm>
          <a:prstGeom prst="rect">
            <a:avLst/>
          </a:prstGeom>
        </p:spPr>
      </p:pic>
      <p:pic>
        <p:nvPicPr>
          <p:cNvPr id="5124" name="Picture 4" descr="Resultado de imagen para eifodec faceboo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55576" y="4293096"/>
            <a:ext cx="1844024" cy="1685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153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BO" dirty="0"/>
              <a:t> Síndrome </a:t>
            </a:r>
            <a:r>
              <a:rPr lang="es-BO" dirty="0" smtClean="0"/>
              <a:t>X frágil </a:t>
            </a:r>
            <a:r>
              <a:rPr lang="es-BO" dirty="0"/>
              <a:t/>
            </a:r>
            <a:br>
              <a:rPr lang="es-BO" dirty="0"/>
            </a:br>
            <a:endParaRPr lang="es-B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3977199"/>
            <a:ext cx="4545066" cy="2548145"/>
          </a:xfrm>
        </p:spPr>
        <p:txBody>
          <a:bodyPr>
            <a:normAutofit/>
          </a:bodyPr>
          <a:lstStyle/>
          <a:p>
            <a:r>
              <a:rPr lang="es-BO" sz="2000" dirty="0" smtClean="0"/>
              <a:t>Trastornos alimenticios : </a:t>
            </a:r>
            <a:r>
              <a:rPr lang="es-BO" sz="2000" dirty="0" err="1" smtClean="0"/>
              <a:t>Hiperfagia</a:t>
            </a:r>
            <a:r>
              <a:rPr lang="es-BO" sz="2000" dirty="0"/>
              <a:t>. </a:t>
            </a:r>
            <a:endParaRPr lang="es-BO" sz="2400" dirty="0"/>
          </a:p>
          <a:p>
            <a:r>
              <a:rPr lang="es-BO" sz="2000" dirty="0" smtClean="0"/>
              <a:t>Propensos </a:t>
            </a:r>
            <a:r>
              <a:rPr lang="es-BO" sz="1800" dirty="0" smtClean="0"/>
              <a:t>conducta </a:t>
            </a:r>
            <a:r>
              <a:rPr lang="es-BO" sz="1800" dirty="0"/>
              <a:t>obsesivo-compulsiva no relacionada con la comida</a:t>
            </a:r>
            <a:r>
              <a:rPr lang="es-BO" sz="1800" dirty="0" smtClean="0"/>
              <a:t>, </a:t>
            </a:r>
            <a:r>
              <a:rPr lang="es-BO" sz="1800" dirty="0"/>
              <a:t>episodios beligerantes y agresivos en el 50% de los casos, </a:t>
            </a:r>
            <a:r>
              <a:rPr lang="es-BO" sz="1800" dirty="0" smtClean="0"/>
              <a:t>conducta auto agresiva </a:t>
            </a:r>
            <a:r>
              <a:rPr lang="es-BO" sz="1800" dirty="0"/>
              <a:t>en forma de pellizcos en los brazos o rascarse compulsivamente la piel, y trastornos del sueño (apnea, somnolencia diurna</a:t>
            </a:r>
            <a:r>
              <a:rPr lang="es-BO" sz="1800" dirty="0" smtClean="0"/>
              <a:t>)</a:t>
            </a:r>
            <a:endParaRPr lang="es-BO" sz="2000" dirty="0"/>
          </a:p>
        </p:txBody>
      </p:sp>
      <p:pic>
        <p:nvPicPr>
          <p:cNvPr id="3074" name="Picture 2" descr="Resultado de imagen para x fragi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986754"/>
            <a:ext cx="3336305" cy="1889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Marcador de contenido 2"/>
          <p:cNvSpPr txBox="1">
            <a:spLocks/>
          </p:cNvSpPr>
          <p:nvPr/>
        </p:nvSpPr>
        <p:spPr>
          <a:xfrm>
            <a:off x="384568" y="1298617"/>
            <a:ext cx="4545066" cy="162579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BO" sz="2000" dirty="0"/>
              <a:t>P</a:t>
            </a:r>
            <a:r>
              <a:rPr lang="es-BO" sz="2000" dirty="0" smtClean="0"/>
              <a:t>ropensos a problemas en el lenguaje (inicio traído, ecolalias 90%), aversión a ser tocados, impulsividad, hiperactividad permanente, irritabilidad, agitación manos y autolesión. </a:t>
            </a:r>
          </a:p>
          <a:p>
            <a:r>
              <a:rPr lang="es-BO" sz="2000" dirty="0" smtClean="0"/>
              <a:t>Rasgos similares a los presentes en niños autistas</a:t>
            </a:r>
            <a:endParaRPr lang="es-BO" sz="2000" dirty="0"/>
          </a:p>
        </p:txBody>
      </p:sp>
      <p:pic>
        <p:nvPicPr>
          <p:cNvPr id="3076" name="Picture 4" descr="Resultado de imagen para Prader-Will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5043" y="3696052"/>
            <a:ext cx="2373381" cy="294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ítulo 1"/>
          <p:cNvSpPr txBox="1">
            <a:spLocks/>
          </p:cNvSpPr>
          <p:nvPr/>
        </p:nvSpPr>
        <p:spPr>
          <a:xfrm>
            <a:off x="2240315" y="3351245"/>
            <a:ext cx="4663370" cy="6713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BO" sz="3600" dirty="0" smtClean="0"/>
              <a:t> </a:t>
            </a:r>
            <a:r>
              <a:rPr lang="es-BO" sz="3600" dirty="0"/>
              <a:t>Síndrome </a:t>
            </a:r>
            <a:r>
              <a:rPr lang="es-BO" sz="3600" dirty="0" err="1"/>
              <a:t>Prader-Willi</a:t>
            </a:r>
            <a:r>
              <a:rPr lang="es-BO" sz="3600" dirty="0"/>
              <a:t> </a:t>
            </a:r>
            <a:r>
              <a:rPr lang="es-BO" sz="3600" dirty="0" smtClean="0"/>
              <a:t/>
            </a:r>
            <a:br>
              <a:rPr lang="es-BO" sz="3600" dirty="0" smtClean="0"/>
            </a:br>
            <a:endParaRPr lang="es-BO" sz="3600" dirty="0"/>
          </a:p>
        </p:txBody>
      </p:sp>
    </p:spTree>
    <p:extLst>
      <p:ext uri="{BB962C8B-B14F-4D97-AF65-F5344CB8AC3E}">
        <p14:creationId xmlns:p14="http://schemas.microsoft.com/office/powerpoint/2010/main" val="56811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s-BO" b="1" dirty="0" smtClean="0">
                <a:solidFill>
                  <a:srgbClr val="FF0000"/>
                </a:solidFill>
              </a:rPr>
              <a:t>FACTORES PSICOLÓGICOS </a:t>
            </a:r>
            <a:endParaRPr lang="es-BO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412776"/>
            <a:ext cx="8363272" cy="5357192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es-BO" dirty="0" smtClean="0"/>
              <a:t>En base a un análisis </a:t>
            </a:r>
            <a:r>
              <a:rPr lang="es-BO" dirty="0"/>
              <a:t>funcional </a:t>
            </a:r>
            <a:r>
              <a:rPr lang="es-BO" dirty="0" smtClean="0"/>
              <a:t>de la conducta;</a:t>
            </a:r>
          </a:p>
          <a:p>
            <a:pPr marL="0" lvl="0" indent="0" algn="ctr">
              <a:buNone/>
            </a:pPr>
            <a:r>
              <a:rPr lang="es-BO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ANTECEDENTES – CONDUCTA – CONSECUENCIAS </a:t>
            </a:r>
          </a:p>
          <a:p>
            <a:pPr marL="0" lvl="0" indent="0">
              <a:buNone/>
            </a:pPr>
            <a:endParaRPr lang="es-BO" dirty="0" smtClean="0"/>
          </a:p>
          <a:p>
            <a:pPr marL="0" lvl="0" indent="0">
              <a:buNone/>
            </a:pPr>
            <a:r>
              <a:rPr lang="es-BO" dirty="0" smtClean="0"/>
              <a:t>Los </a:t>
            </a:r>
            <a:r>
              <a:rPr lang="es-BO" dirty="0"/>
              <a:t>problemas de conducta </a:t>
            </a:r>
            <a:r>
              <a:rPr lang="es-BO" dirty="0" smtClean="0"/>
              <a:t>tienen una </a:t>
            </a:r>
            <a:r>
              <a:rPr lang="es-BO" dirty="0"/>
              <a:t>función y </a:t>
            </a:r>
            <a:r>
              <a:rPr lang="es-BO" dirty="0" smtClean="0"/>
              <a:t>un </a:t>
            </a:r>
            <a:r>
              <a:rPr lang="es-BO" dirty="0"/>
              <a:t>propósito específico: </a:t>
            </a:r>
            <a:endParaRPr lang="es-BO" dirty="0" smtClean="0"/>
          </a:p>
          <a:p>
            <a:pPr marL="0" lvl="0" indent="0">
              <a:buNone/>
            </a:pPr>
            <a:r>
              <a:rPr lang="es-BO" dirty="0" smtClean="0"/>
              <a:t>- Conseguir </a:t>
            </a:r>
            <a:r>
              <a:rPr lang="es-BO" dirty="0"/>
              <a:t>atención, tener acceso a objetos o a determinadas situaciones, o evitar actividades y demandas. </a:t>
            </a:r>
            <a:endParaRPr lang="es-BO" dirty="0" smtClean="0"/>
          </a:p>
          <a:p>
            <a:pPr marL="0" lvl="0" indent="0">
              <a:buNone/>
            </a:pPr>
            <a:endParaRPr lang="es-BO" dirty="0"/>
          </a:p>
          <a:p>
            <a:pPr marL="0" lvl="0" indent="0">
              <a:buNone/>
            </a:pPr>
            <a:r>
              <a:rPr lang="es-BO" dirty="0" smtClean="0"/>
              <a:t>Tratan </a:t>
            </a:r>
            <a:r>
              <a:rPr lang="es-BO" dirty="0"/>
              <a:t>de comunicar un mensaje: "quiero que me dediques atención", "no me gusta esta actividad ", "quiero esta revista ", etc. </a:t>
            </a:r>
            <a:r>
              <a:rPr lang="es-BO" dirty="0" smtClean="0"/>
              <a:t>En </a:t>
            </a:r>
            <a:r>
              <a:rPr lang="es-BO" dirty="0"/>
              <a:t>muchas ocasiones, en personas gravemente afectadas a las que no se les ha enseñado ningún sistema alternativo o aumentativo para comunicarse, puede ser la única forma de transmitir </a:t>
            </a:r>
            <a:r>
              <a:rPr lang="es-BO" dirty="0" smtClean="0"/>
              <a:t>estos </a:t>
            </a:r>
            <a:r>
              <a:rPr lang="es-BO" dirty="0"/>
              <a:t>mensajes</a:t>
            </a:r>
            <a:r>
              <a:rPr lang="es-BO" dirty="0" smtClean="0"/>
              <a:t>.</a:t>
            </a:r>
          </a:p>
          <a:p>
            <a:pPr marL="0" lvl="0" indent="0">
              <a:buNone/>
            </a:pPr>
            <a:endParaRPr lang="es-BO" dirty="0"/>
          </a:p>
          <a:p>
            <a:pPr marL="0" lvl="0" indent="0" algn="ctr">
              <a:buNone/>
            </a:pPr>
            <a:r>
              <a:rPr lang="es-BO" dirty="0" smtClean="0"/>
              <a:t>“El síntoma como mensaje”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198104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BO" b="1" dirty="0" smtClean="0">
                <a:solidFill>
                  <a:srgbClr val="FF0000"/>
                </a:solidFill>
              </a:rPr>
              <a:t>FACTORES SOCIALES - ECOLÓGICOS</a:t>
            </a:r>
            <a:endParaRPr lang="es-BO" b="1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62500" lnSpcReduction="20000"/>
          </a:bodyPr>
          <a:lstStyle/>
          <a:p>
            <a:pPr>
              <a:buFontTx/>
              <a:buChar char="-"/>
            </a:pPr>
            <a:endParaRPr lang="es-BO" dirty="0" smtClean="0"/>
          </a:p>
          <a:p>
            <a:pPr>
              <a:buFontTx/>
              <a:buChar char="-"/>
            </a:pPr>
            <a:r>
              <a:rPr lang="es-BO" dirty="0" smtClean="0"/>
              <a:t>Hace referencia a aquellos eventos como aspectos ambientales que predisponen la conducta como el ambiente ruidoso, poca iluminación, demasiadas personas y movimiento, desorganización y mala planificación de las activadas, determinadas personas, situaciones, lugares, etc. Así como aspectos sociales y culturales.</a:t>
            </a:r>
          </a:p>
          <a:p>
            <a:pPr marL="0" indent="0">
              <a:buNone/>
            </a:pPr>
            <a:endParaRPr lang="es-BO" dirty="0"/>
          </a:p>
          <a:p>
            <a:pPr marL="0" indent="0">
              <a:buNone/>
            </a:pPr>
            <a:r>
              <a:rPr lang="es-BO" dirty="0" smtClean="0"/>
              <a:t>Por ejemplo:</a:t>
            </a:r>
          </a:p>
          <a:p>
            <a:pPr>
              <a:buFontTx/>
              <a:buChar char="-"/>
            </a:pPr>
            <a:r>
              <a:rPr lang="es-BO" dirty="0" smtClean="0"/>
              <a:t>La </a:t>
            </a:r>
            <a:r>
              <a:rPr lang="es-BO" dirty="0"/>
              <a:t>conducta puede servir para evitar el contacto con determinadas </a:t>
            </a:r>
            <a:r>
              <a:rPr lang="es-BO" dirty="0" smtClean="0"/>
              <a:t>personas</a:t>
            </a:r>
          </a:p>
          <a:p>
            <a:pPr>
              <a:buFontTx/>
              <a:buChar char="-"/>
            </a:pPr>
            <a:r>
              <a:rPr lang="es-BO" dirty="0" smtClean="0"/>
              <a:t>Las personas con discapacidad intelectual que viven en pequeños grupos (no más de seis personas) en ambientes lo más parecidos a un "hogar familiar" se relacionan de forma más positiva con los cuidadores  y presentan menores  alteraciones de la conducta </a:t>
            </a:r>
          </a:p>
          <a:p>
            <a:pPr>
              <a:buFontTx/>
              <a:buChar char="-"/>
            </a:pPr>
            <a:r>
              <a:rPr lang="es-BO" dirty="0" smtClean="0"/>
              <a:t>Las </a:t>
            </a:r>
            <a:r>
              <a:rPr lang="es-BO" dirty="0"/>
              <a:t>personas en entornos "asistenciales" tienen una mayor tendencia a la inactividad y a realizar conductas estereotipadas de tipo </a:t>
            </a:r>
            <a:r>
              <a:rPr lang="es-BO" dirty="0" err="1"/>
              <a:t>autoestimulador</a:t>
            </a:r>
            <a:r>
              <a:rPr lang="es-BO" dirty="0"/>
              <a:t> (balanceos, autoagresiones, masturbación, </a:t>
            </a:r>
            <a:r>
              <a:rPr lang="es-BO" dirty="0" err="1"/>
              <a:t>etc</a:t>
            </a:r>
            <a:r>
              <a:rPr lang="es-BO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143230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9607" y="0"/>
            <a:ext cx="9803857" cy="1656184"/>
          </a:xfrm>
        </p:spPr>
        <p:txBody>
          <a:bodyPr>
            <a:normAutofit/>
          </a:bodyPr>
          <a:lstStyle/>
          <a:p>
            <a:r>
              <a:rPr lang="es-BO" sz="2400" b="1" dirty="0" smtClean="0">
                <a:solidFill>
                  <a:srgbClr val="FF0000"/>
                </a:solidFill>
              </a:rPr>
              <a:t>¿QUÉ HACER ALTERACIONES DE LA CONDUCTA EN LA </a:t>
            </a:r>
            <a:br>
              <a:rPr lang="es-BO" sz="2400" b="1" dirty="0" smtClean="0">
                <a:solidFill>
                  <a:srgbClr val="FF0000"/>
                </a:solidFill>
              </a:rPr>
            </a:br>
            <a:r>
              <a:rPr lang="es-BO" sz="2400" b="1" dirty="0" smtClean="0">
                <a:solidFill>
                  <a:srgbClr val="FF0000"/>
                </a:solidFill>
              </a:rPr>
              <a:t>DISCAPACIDAD INTELECTUAL?</a:t>
            </a:r>
            <a:endParaRPr lang="es-BO" sz="24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BO" dirty="0" smtClean="0"/>
              <a:t>Realizar un análisis </a:t>
            </a:r>
            <a:r>
              <a:rPr lang="es-BO" dirty="0"/>
              <a:t>multimodal de la conducta </a:t>
            </a:r>
            <a:r>
              <a:rPr lang="es-BO" dirty="0" smtClean="0"/>
              <a:t>con una perspectiva BIOPSICOSOCIAL</a:t>
            </a:r>
            <a:r>
              <a:rPr lang="es-BO" dirty="0"/>
              <a:t> </a:t>
            </a:r>
            <a:r>
              <a:rPr lang="es-BO" dirty="0" smtClean="0"/>
              <a:t>para:</a:t>
            </a:r>
          </a:p>
          <a:p>
            <a:r>
              <a:rPr lang="es-BO" sz="2400" dirty="0"/>
              <a:t>Identificar las contingencias que mantienen la conducta. </a:t>
            </a:r>
          </a:p>
          <a:p>
            <a:r>
              <a:rPr lang="es-BO" sz="2400" dirty="0" smtClean="0"/>
              <a:t>Identificar </a:t>
            </a:r>
            <a:r>
              <a:rPr lang="es-BO" sz="2400" dirty="0"/>
              <a:t>los </a:t>
            </a:r>
            <a:r>
              <a:rPr lang="es-BO" sz="2400" dirty="0" smtClean="0"/>
              <a:t>reforzadores</a:t>
            </a:r>
          </a:p>
          <a:p>
            <a:r>
              <a:rPr lang="es-BO" sz="2400" dirty="0" smtClean="0"/>
              <a:t>Identificar </a:t>
            </a:r>
            <a:r>
              <a:rPr lang="es-BO" sz="2400" dirty="0"/>
              <a:t>los estímulos </a:t>
            </a:r>
            <a:r>
              <a:rPr lang="es-BO" sz="2400" dirty="0" err="1"/>
              <a:t>precipitadores</a:t>
            </a:r>
            <a:r>
              <a:rPr lang="es-BO" sz="2400" dirty="0"/>
              <a:t> y las circunstancias ambientales y </a:t>
            </a:r>
            <a:r>
              <a:rPr lang="es-BO" sz="2400" dirty="0" smtClean="0"/>
              <a:t>biológicas </a:t>
            </a:r>
            <a:r>
              <a:rPr lang="es-BO" sz="2400" dirty="0"/>
              <a:t>que permiten que aparezca la conducta </a:t>
            </a:r>
            <a:r>
              <a:rPr lang="es-BO" sz="2400" dirty="0" smtClean="0"/>
              <a:t>problema.</a:t>
            </a:r>
          </a:p>
          <a:p>
            <a:r>
              <a:rPr lang="es-BO" sz="2400" dirty="0" smtClean="0"/>
              <a:t>Identificar </a:t>
            </a:r>
            <a:r>
              <a:rPr lang="es-BO" sz="2400" dirty="0"/>
              <a:t>a las personas relacionadas o los tipos de respuesta en cada una de las alteraciones conductuales. </a:t>
            </a:r>
            <a:endParaRPr lang="es-BO" sz="2400" dirty="0" smtClean="0"/>
          </a:p>
        </p:txBody>
      </p:sp>
    </p:spTree>
    <p:extLst>
      <p:ext uri="{BB962C8B-B14F-4D97-AF65-F5344CB8AC3E}">
        <p14:creationId xmlns:p14="http://schemas.microsoft.com/office/powerpoint/2010/main" val="76460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BO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37" y="548680"/>
            <a:ext cx="8905451" cy="561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7633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BO" dirty="0" smtClean="0"/>
              <a:t>Practica…</a:t>
            </a:r>
            <a:endParaRPr lang="es-BO" dirty="0"/>
          </a:p>
        </p:txBody>
      </p:sp>
      <p:pic>
        <p:nvPicPr>
          <p:cNvPr id="4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1196752"/>
            <a:ext cx="9073857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4525963"/>
          </a:xfrm>
        </p:spPr>
        <p:txBody>
          <a:bodyPr/>
          <a:lstStyle/>
          <a:p>
            <a:r>
              <a:rPr lang="es-BO" b="1" dirty="0"/>
              <a:t>Caso 1 – </a:t>
            </a:r>
            <a:r>
              <a:rPr lang="es-BO" b="1" dirty="0" smtClean="0"/>
              <a:t>Raquel</a:t>
            </a:r>
          </a:p>
          <a:p>
            <a:r>
              <a:rPr lang="es-BO" b="1" dirty="0"/>
              <a:t>Caso </a:t>
            </a:r>
            <a:r>
              <a:rPr lang="es-BO" b="1" dirty="0" smtClean="0"/>
              <a:t>2 </a:t>
            </a:r>
            <a:r>
              <a:rPr lang="es-BO" b="1" dirty="0"/>
              <a:t>– </a:t>
            </a:r>
            <a:r>
              <a:rPr lang="es-BO" b="1" dirty="0" smtClean="0"/>
              <a:t>María</a:t>
            </a:r>
            <a:endParaRPr lang="es-BO" dirty="0"/>
          </a:p>
          <a:p>
            <a:r>
              <a:rPr lang="es-BO" b="1" dirty="0" smtClean="0"/>
              <a:t>Caso 3 </a:t>
            </a:r>
            <a:r>
              <a:rPr lang="es-BO" b="1" dirty="0"/>
              <a:t>– </a:t>
            </a:r>
            <a:r>
              <a:rPr lang="es-BO" b="1" dirty="0" smtClean="0"/>
              <a:t>Antonio</a:t>
            </a:r>
            <a:endParaRPr lang="es-BO" dirty="0"/>
          </a:p>
          <a:p>
            <a:pPr marL="0" indent="0">
              <a:buNone/>
            </a:pP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423081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8783" y="404664"/>
            <a:ext cx="8229600" cy="1143000"/>
          </a:xfrm>
        </p:spPr>
        <p:txBody>
          <a:bodyPr/>
          <a:lstStyle/>
          <a:p>
            <a:r>
              <a:rPr lang="es-BO" b="1" dirty="0" smtClean="0">
                <a:solidFill>
                  <a:srgbClr val="FF0000"/>
                </a:solidFill>
              </a:rPr>
              <a:t>¿Qué es conducta?</a:t>
            </a:r>
            <a:endParaRPr lang="es-BO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1196752"/>
            <a:ext cx="9073857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AR" dirty="0"/>
          </a:p>
          <a:p>
            <a:pPr marL="0" indent="0" algn="just">
              <a:buNone/>
            </a:pPr>
            <a:r>
              <a:rPr lang="es-AR" dirty="0" smtClean="0"/>
              <a:t>La </a:t>
            </a:r>
            <a:r>
              <a:rPr lang="es-AR" dirty="0"/>
              <a:t>conducta se puede definir como la manifestación externa de procesos mentales y de vivencias internas ya sean estas físicas y/o afectivo emocionales</a:t>
            </a:r>
          </a:p>
          <a:p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236167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 smtClean="0">
                <a:solidFill>
                  <a:srgbClr val="FF0000"/>
                </a:solidFill>
              </a:rPr>
              <a:t>ANÁLISIS BIOPSICOSOCIAL </a:t>
            </a:r>
            <a:endParaRPr lang="es-BO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BO" dirty="0" smtClean="0"/>
              <a:t>Identificar </a:t>
            </a:r>
            <a:r>
              <a:rPr lang="es-BO" dirty="0"/>
              <a:t>los estímulos </a:t>
            </a:r>
            <a:r>
              <a:rPr lang="es-BO" dirty="0" smtClean="0"/>
              <a:t>y </a:t>
            </a:r>
            <a:r>
              <a:rPr lang="es-BO" dirty="0"/>
              <a:t>las </a:t>
            </a:r>
            <a:r>
              <a:rPr lang="es-BO" dirty="0">
                <a:solidFill>
                  <a:srgbClr val="FF0000"/>
                </a:solidFill>
              </a:rPr>
              <a:t>circunstancias ambientales y biológicas </a:t>
            </a:r>
            <a:r>
              <a:rPr lang="es-BO" dirty="0"/>
              <a:t>que permiten que aparezca la conducta problema.</a:t>
            </a:r>
          </a:p>
          <a:p>
            <a:r>
              <a:rPr lang="es-BO" dirty="0"/>
              <a:t>Identificar a las personas relacionadas o los tipos de </a:t>
            </a:r>
            <a:r>
              <a:rPr lang="es-BO" dirty="0">
                <a:solidFill>
                  <a:srgbClr val="FF0000"/>
                </a:solidFill>
              </a:rPr>
              <a:t>respuesta</a:t>
            </a:r>
            <a:r>
              <a:rPr lang="es-BO" dirty="0"/>
              <a:t> en cada una de las alteraciones conductuales. </a:t>
            </a:r>
            <a:endParaRPr lang="es-BO" dirty="0" smtClean="0"/>
          </a:p>
          <a:p>
            <a:r>
              <a:rPr lang="es-BO" dirty="0"/>
              <a:t>Identificar las contingencias que </a:t>
            </a:r>
            <a:r>
              <a:rPr lang="es-BO" dirty="0">
                <a:solidFill>
                  <a:srgbClr val="FF0000"/>
                </a:solidFill>
              </a:rPr>
              <a:t>mantienen</a:t>
            </a:r>
            <a:r>
              <a:rPr lang="es-BO" dirty="0"/>
              <a:t> la </a:t>
            </a:r>
            <a:r>
              <a:rPr lang="es-BO" dirty="0" smtClean="0"/>
              <a:t>conducta</a:t>
            </a:r>
            <a:r>
              <a:rPr lang="es-BO" dirty="0"/>
              <a:t> </a:t>
            </a:r>
            <a:r>
              <a:rPr lang="es-BO" dirty="0" smtClean="0"/>
              <a:t>y los </a:t>
            </a:r>
            <a:r>
              <a:rPr lang="es-BO" dirty="0"/>
              <a:t>reforzadores</a:t>
            </a:r>
          </a:p>
          <a:p>
            <a:endParaRPr lang="es-BO" dirty="0"/>
          </a:p>
          <a:p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291487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 smtClean="0">
                <a:solidFill>
                  <a:srgbClr val="FF0000"/>
                </a:solidFill>
              </a:rPr>
              <a:t>Bibliografía </a:t>
            </a:r>
            <a:endParaRPr lang="es-BO" dirty="0"/>
          </a:p>
        </p:txBody>
      </p:sp>
      <p:pic>
        <p:nvPicPr>
          <p:cNvPr id="4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1196752"/>
            <a:ext cx="9073857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BO" dirty="0" smtClean="0"/>
              <a:t>Salud mental y alteraciones de la conducta en personas con dicacidad intelectual</a:t>
            </a:r>
          </a:p>
          <a:p>
            <a:pPr marL="0" indent="0">
              <a:buNone/>
            </a:pPr>
            <a:r>
              <a:rPr lang="es-BO" dirty="0"/>
              <a:t> </a:t>
            </a:r>
            <a:r>
              <a:rPr lang="es-BO" dirty="0" smtClean="0"/>
              <a:t>   	Ramón Novell Alsina. FEAPES</a:t>
            </a:r>
          </a:p>
          <a:p>
            <a:pPr marL="0" indent="0">
              <a:buNone/>
            </a:pPr>
            <a:r>
              <a:rPr lang="es-BO" dirty="0" smtClean="0">
                <a:hlinkClick r:id="rId3"/>
              </a:rPr>
              <a:t>http</a:t>
            </a:r>
            <a:r>
              <a:rPr lang="es-BO" dirty="0">
                <a:hlinkClick r:id="rId3"/>
              </a:rPr>
              <a:t>://</a:t>
            </a:r>
            <a:r>
              <a:rPr lang="es-BO" dirty="0" smtClean="0">
                <a:hlinkClick r:id="rId3"/>
              </a:rPr>
              <a:t>www.plenainclusion.org/sites/default/files/libro_saludmental.pdf</a:t>
            </a:r>
            <a:endParaRPr lang="es-BO" dirty="0" smtClean="0"/>
          </a:p>
          <a:p>
            <a:pPr marL="0" indent="0">
              <a:buNone/>
            </a:pPr>
            <a:endParaRPr lang="es-BO" dirty="0" smtClean="0"/>
          </a:p>
          <a:p>
            <a:r>
              <a:rPr lang="es-BO" dirty="0" smtClean="0"/>
              <a:t>Salud </a:t>
            </a:r>
            <a:r>
              <a:rPr lang="es-BO" dirty="0"/>
              <a:t>mental y alteraciones de la </a:t>
            </a:r>
            <a:r>
              <a:rPr lang="es-BO" dirty="0" smtClean="0"/>
              <a:t>conducta</a:t>
            </a:r>
          </a:p>
          <a:p>
            <a:pPr marL="0" indent="0">
              <a:buNone/>
            </a:pPr>
            <a:r>
              <a:rPr lang="es-BO" dirty="0" smtClean="0"/>
              <a:t>	Daniel Paredes Gómez. Escuela de bienestar – 	Centro Ocupacional APROSUBA</a:t>
            </a:r>
          </a:p>
          <a:p>
            <a:pPr marL="0" indent="0">
              <a:buNone/>
            </a:pPr>
            <a:r>
              <a:rPr lang="es-BO" dirty="0" smtClean="0">
                <a:hlinkClick r:id="rId4"/>
              </a:rPr>
              <a:t>https</a:t>
            </a:r>
            <a:r>
              <a:rPr lang="es-BO" dirty="0">
                <a:hlinkClick r:id="rId4"/>
              </a:rPr>
              <a:t>://</a:t>
            </a:r>
            <a:r>
              <a:rPr lang="es-BO" dirty="0" smtClean="0">
                <a:hlinkClick r:id="rId4"/>
              </a:rPr>
              <a:t>discapacidad.fundacionmapfre.org/escueladefamilias/es/imagenes/T113_VD_tcm207-34371.pdf</a:t>
            </a:r>
            <a:endParaRPr lang="es-BO" dirty="0" smtClean="0"/>
          </a:p>
          <a:p>
            <a:pPr marL="0" indent="0">
              <a:buNone/>
            </a:pP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23139070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5" name="AutoShape 2" descr="data:image/jpeg;base64,/9j/4AAQSkZJRgABAQAAAQABAAD/2wCEAAkGBxITEhUSEhMVFRUVGCAYGBcXGBYWGhcYHh8aHhcdGRoYHyggGB8lIBsYITEiJSkrLi4uGiAzODMtNygtLisBCgoKDg0OGxAQGy0mICUtLS8vLS8zLS0vLy0tNy0tLS8tLy0tLS0tLS0vLS0tLS0tLS0tLS0tLS0tLS0tLS0tLf/AABEIAK8BIAMBEQACEQEDEQH/xAAbAAEAAgMBAQAAAAAAAAAAAAAABAUBAwYCB//EAE8QAAIBAgQEAwUCCgUICQUAAAECEQADBBIhMQUTIkEGUWEjMnGBkRShBxUzNUJScrHB0TaCsrPwFjRGU2KiwsQkJUN1krTS4fEmc3SDk//EABsBAQADAQEBAQAAAAAAAAAAAAACAwQBBQYH/8QARhEAAgECAwMJBQUGBQEJAAAAAAECAxEEITESQVEFEyJhcYGhwfAUMpGx0TM0NVLhBiNCYnKCFUNFsvHCJCVEU5KTotLi/9oADAMBAAIRAxEAPwD7jQCgFAKAUAoBQCgFAKAUAoBQCgFAKAUAoBQCgFAKAUAoBQCgFAKAUAoBQCgFAKAUAoBQCgFAKAUAoBQCgFAKAUAoBQCgFAKAUAoBQCgFAKAUAoBQCgFAKAUAoBQCgFAKAUAoBQCgFAKAUAoBQCgFAKAUB55g8xpvrXNpcTuyxnETIjzptK17izvY83LmhgiYka/T5VGUsstQo55kaxiyc4OWVA279IJ+81nhXbck92nwuWyppJNb/qbsHfzorGJKgmOxIBq6jU5ympcSE4bMnE2LcU7EH5ipqcXoyLTRrvXD+jlPUAZPadfnUJzaXRtqrnVHiRcJjyxUHKMysfmGgVno4rbcU96fg7F1Shsp26vkWBYedbG0tTOkYziYkT5TXNpXtc7Zke7iYdFEEPOvwHaqp1rTilvv4E1T6MnwJVXlYoBQCgFAKAUAoBQCgFAKAUAoBQCgFAKAUAoBQCaA8m4IJkQNzO0bzQGZoDGYbTtvQHNlBBMe8DPr7UDXz0rwdmKu7arP/wBR6Xl/9SYyj7PcWNBcIA7Rn2rTZezSX8z+ZT/nR7F8jTi1UXTlH6wJiAByzCT386qrKMarUev5aeZOm26ab6vnqeEQZgY1lRPeOSdKrSW0pWzuv9pNt7LXb/uJXCEAVoEezQ/MqZNacFFKDsv4Y/JlOIbclfi/mQ8JaUFCAAfZax5hs31rPShFOLWT6PmW1Jtxa/q8hZABgbZresRmPMPV/CfSox2VJqOavHvzEtLv+buyMNbXIug0RiPQ8wQaOEdhWW6XzJJvad+K+RN46BoTqQpgRMar1T2jb51rx2z0W83bT4ZlGFvmlpf65Gh0GZyTlnmgtGoEL9YqhqLlJt2967+BYm9lWz93L4mcAo5idMAO0AgCOhe3bzruGjF1Yu292+CI1bqD7F82X017RhE0AmgMzQCgFAKAUAoBQCgFAKAUAoBQCgFAKAquM8W5BTpkMG9NREfvNTjHaNOHw/PXz4eZAfxSB/2Z2n3h5D+cVNUi5YBveGvvjEHK9mbbg+8wkQf1f3VyypvMrnTVCVnncg4ngl9LTF7wChZbrukGZzSI13Pxmpc7HgQliKcVdon4jgt9lQc0SqMp6rmpJJB03gafzqKmuBZSxFON7x1fUZ4Dw5lc3ObnAzq3ve+CAfe3jKda5KomrJCti6daGzBWz6iRZwBLOCGVYIBOUwc2YZY3HfWvHp4aUpyTulay043yEqyUU1a/6WzJv2Ics28x1OYnSSZzHStSw37rm777377lHO9Pasc4/G8O2PODm6LpJ/RXJm5WpzTPu+m9Z50oyrtbT7O6x6iwVeODWJstnx1L5eGAEHOYHaBuFyz9JqxYFJ3v6tY832i62ber3PS2Fso7EkgWwDprCKdvWrqWG2LxT1SXwyIVK18+DbI1yylu1zixyoiPtrCAnz7zUY4HpKN9LeB2WK6O1bj4mL+EW0M7OxGe2oEDT2gCj4Sw1qFPk/pe893/AMczs8Xldr08jNnCo5uIrN7Mm2ZA0zZLmnmIYV2WAsrbWTT8X+gji7u6WjXgiXjsFzIOYroVMAGQYP8AAVKvhudad2rZHKdbY3XIn2EtdYEMEIeT0x1Rqvf6+VZfZZSqtNPZs+zO2hcqyUE1a+Xga7Tqt4WzzC4eS2VY1XYwdAQK1U8E4dPavnfyIym5RvZWtYcXtYsu3IJym2ANVEOCzSJ84CH9oHsa9CDglmedUVTayIt37Sp62uQ10DKgUSpLe4xcx0wNl286l0HpwIfvFq9/qx7VMUFeRcZ8ns4a2APegXNdX90Tqs7d6jem5ZW6yVqlne/UWvClugMLxli5I2jKQNBHYGQJ10qubhdbPAtpqST2uJPqJYKAUAoBQCgFAKAUAoBQCgFAKAwx0oGchbx+L/StTJJl7Two6e5Og3/wK2bFLW5ijWrxyszD43ElTGHAnSRZYnVTJHwga99KbFP8xL2iu0dBexHLgKo137fHtXk18Q4Ssj0acNtXkyFxfFF7F4EQOW2x+H071GnXdSVrWVijGUlGhLM5+5eeXXPcgICOthOa4LagtMgeyMnfU71fc8dyldrPTzt5G3hGKfnWgGYkliwnp1+0kafpFikk9si+ddu1oXYeV6sU32nTC/dJIgjQ9j5GPvrJGpVk2rHtuEEtTZhrtwtDCAZ7EVZSqVHK0kRnGFsmUS+DgOI/jDnGZnl5RHuZPen57VP2f97zlz0Xyu3gfY9nLjfruQ+Oov23NHUHtQe/v4f+bfU16tH7P4+Z8zWX7z4eRT8PuJykzsfyZyQRJu8nC83ffqN3PGvvz3q2d7u3Hwu/SKKbTir+nZfqe2FsB0aRFpxaUREf9M5gIP6EZJj9IW57Vxt3TXHPyO2Wj4f8mMdcIbLZjmKsIC3cYhOUAvZAYEzvppFSglrLS/k7kZt2tHh5qxjENby38rAWotctm1HLNq1nJ1EtPJ7jXLRL3eOfzf6nfzd3yRIxzKAu2dmxJJLQT1Mphd2aAoOugHeajG+fDIk2rLvLzwdbVbt5VAAgaDb8riAPuAHyFUYl3Sb9ZI0YZWb9cSbc4bc+186BkBHfX3Y1Hx+6KpUk42PTU1zezvM/5T2emc0ncZTp0ljGnVsdvI+VOaZZ7FVJOOxjKZU6ZJ236bhB/wB0V5uJrTpyye7yl9CFKkpLPj9PqaRinDRI1YJMAT1MB9ymqFiKilbi7fMsdKLV+/wX1PCYx5zyCQCNtD3+k/dXFXm3t3zzWh3mo2semx1wfpbAjYb+01/3RXfaaidr+s/oc5mHD1kevt7gNrMW2bbusx/8VdQrzlNRk75fUorRUabkloaE8Q6e4CcwX3vMEjt6fTX0rbtHmrF5aFvgcVzLaXIjMJjf76kjVCalFSJE0JmaAUAoBQCgFAKAUBA4txNbAUspOZsojKOxOpYgDauN2KatVU7XWpGwXGxdLBUIIGb3rbSJHZGJ712Lu7EI11K+WhV8b8TtZwl2+FGdcqoCDGZjAnXWN49K5iv3MNpHo8jUfb8TGk8lv7Dgz4n4wuGOIZm5LkBbpS30mf0QBsdRqI8q8t16+xtPQ+1/wzkqWIVCPvLWN3nl5a5HS/j/ABP4j+1c08/NGeFn8tl2iPd02rRzsvZ9u+Z4/sFD/GPZ9nocM/y3Ifgji3E8VdtG9L4Ul1diluHOViM2kmDA0gaCoYepVm1taF/LOC5Ow9OcIL95lZXeWhr8W8exV3GPgsDbXpENCW2LkdTTnEBQSfnPnStWqOpsUyHJ3JOBjhFicaspdtvAsPwdcfa9dfD4m2nPsglXCKrRMXAYEAyRtvJqzDVpSbhLVGXlrkjD4eMMTh10ZeHYaPF/ivGNjPsWA0ZdCQFLM0ZjGbRQB/GoV69Tb2KZr5L5LwscL7VjNHprbwzN/gXxVinxLYLG/lACVJCqwI1Ktl0OmoI8u81LD15uexMr5Y5Lw0MOsVhfde7d45nlPEGJ/Hf2XmnkZiMkJEcrNvE7671xVZ+0bF8jssBh1yQsRs9Pjnxsbfwg+KL9m9bwmEA5rgEtlDNqYRVDaSY3PpUsTXnGShDUr5F5LoVqcsTifdju7N/EieEPFGLXGfYseJZpykqoZWjMPc0IInWoUMRUU9ioXcp8l4R4X2rB6LXh45pkrx54kxKYi3gsEALrgEmFJ6joozaDaST6VPEVpqahDUp5H5Mw86MsVifdWVvrbM8+BvEmJbEvgsaAbqglWhQQRqVOXQ6GQR5Uw9ee3sT1O8r8mYaNCOLwvuvK3/OZ13GL9xAvKTNOh6S0e75bfP08q1ts+TrylFdFEPh2KvvcQXEIUTJyMJ6QZJO2v9rzFcUmU051JTSlEtSzAmB93rXm1K2KjNqKurvcekowsZts5Ou3wrtCpiJVFziyElG2RF/EOG25Q19W8svn5GPnXq85LiWe1VuJKu4RWGnllG8bMP8AiNZqlGFTN+tfqVxqSiyCypbu2LTElrhZgYkHICTqTp7585qFPBJJO+j+pY6jkm169WPbWbS3UtZXJdWYHUqAuUEMex6hA9D5VJYKla/DrI87Nps84lLSvbsw2e6HynUjpBzZtZ/TrnscHBuPrU7GpJ58CQmGW0puGSUUzEme5gdzXaOGjBp7yEqjm7HjFo1+wDaLIXCsJJRgNDBjVTGlalaLzO0XGnUvJXSKf8S4ySedH/7Lm06af48tqt5yHA3PE4e1lDwRd8Fw122kXWzMTM5i2kDST6zVU2m8jHiJwnO8FZFhUSgUAoBQCgFAKAxQHPeJr1wBRlXKWhSGcsxykkZUQkd+/aoyuYsVJ7+ORF8NybzBswPLMKTcAOqycroJjQSDpO2tI6leGzk11FJ+EXAtawBDEa3U2J7BvOq+UqilTyPqf2SouGNd/wArNfFv6PJ+zb/vBWaf3X4Hp4T8dfbL5Mif6N/1v+YqP/hfXEu/1/1+U6j8F35utftP/batGE+yR5H7Q/iE+75I53wphrg43iXKOFJvQxUgHrEQToaooxaryZ6nKVWm+SKMVJN9HLuNfhL8+4r43f7QpR+8y7yXKP4LS/t8x4f/AD/f+Nz9wpS+8sY78Epd3me/s1z/AChz5HyZveytl/IxvEb1yz9pv60OOrT/AMD2NpX4b/eNNr+kZ/bP9xRfevXAsn+AL1/Eb+PYW4eO2XCOUDW+rKco0112qVSL9pTKcJWprkacW1fPK+Zq4+f+v7Hxt/uNcq/eYlmB/A6nf5GOPXBa4/ae4YVikHyBXIPlmmuVXbEpsYOPO8iThHVX+afyLKzwDFDjZxXKPIzHrlYjk5dpn3tNqs5uftG3bL9DK8fh3yP7PtdPhn+a/wAjt+K2na2Rb96VI1jUMDufhXoQaTzPlKqk49HU502sb/2jkLmgZmQSfZlBManNm11n9996RnVOvLIl8PGJtHNek2wCSAVYljEQBrJJPfzqNTm5K0dSyjCrtZm+14ltEqMrSQSdNiCBp5jXf4eelbos3cxJGv8AGNm6zMHKwATmXTuBsfIT8KyVsFOUtq5Jz5mPSPeF4pYRWbmgws5Y6tC2nqe1WUcHUpuxlniqclcoUFy7j+q9cA5mItIBlAtqtu3BTpkN1EyZrZkoacDc7Rp5Lcn2kK7xfE2rQdb9xg1jGXELlWJCPaWwx0AMAlhp+lUlCLea3omqcJSs1vj+poxHFrvsyl1rr8y/Yw9xwMxNxbItkwBOVnJmNlrqgnfufzJKmnfLg33XLO9xG+l17fOchL1xBJ3VcIrif68t8TUdmLV7bvMrUIuN7bvM1cM43ebF2EN5zJtI1qAVa22GNx7jHLObmZdZ+VccI7Ly4/MSpRVNu3HPvLvjvEcSHQ2M+SAcvKuySGObN7F9CBA90jfUEVylCGe368TyKtSd1sEvw5j7jZkvFs8llzW7idHTPU1tAxk9hsRUasIp3iSoTk1aWpeVSaBQCgFAKAUBiaAitfaYjvHevLli6qna2Vy1QViq8XsOXblgAbkQQpDdLQJbRfOfSO9elI87GPorPeVPhtS16Lb8sgZmXImoVgGDRqp1iCB3Paox1M+GTc8n2ox+Fz/MB/8AdX9zVRjfs+8+0/Zn77/a/Iq+Lf0dT9m3/eCq5/dfga8J+Ovtl8mRP9G/63/MVFfdfXEu/wBf9flOo/Bb+brX7T/22rRhPskeR+0P3+fd8kVXjXxvcS6cHglLXpys4GYhj+ii/pN5nt+6uviWpbENTZyVyNTnT9qxTtDhxXWc/wDgzt3F4o63p5gRw8mTmlZk9zNZ8JfnnfU9Xl+VOXJ0XS926t2Zk/w/+f7/AMbn7qtpfeZGXHfglLu8z6jNegfHHyu1/SP+sf7g15y+9P1uPs5/gC9fxHSeOvGgwcWbSh77iRPuoDoCQNWJ7D0+t+IxHN5LU8jknkd4y9So7QXj64nz7g32n8aYdsXn5r3EY5/eg+7I/R07aRWGnt88nPU+pxTw3+F1FhrbKTWXHz7T6B+EjwscXaF20PbWgYH+sTcr8e4+Y7zW7FUecjdao+X5C5UWEqOFT3Ja9T4/Ux+DfxOcTaNm6fb2RBnd02BPqNj8j3rmFrba2XqjvLnJiw1TnafuS06nw+hoscTvlnm+4AW440BjRcoAA1AzGB5xXqSiraGd0qeSUVuRs/GN7KtzmXJVEzBshGZmYCYHvAW9Y066jZJ2JqjT2nGy1fHTL65Fjw3Hk4cLfDXC2ecxQmAdAxTSY8vKnN3d0eVj6kKNa0Fu7PmZw7Yc72FmCdIAiCY1Pp99SlCS3mOGOb1PF9sObVzLaKwvYgEzKjXt73+IrjjODTuW0Z+2S5tlY1/CagJeyxOhUkwRtB84H+Jq3aqdRrfI2ys38/ob8RwXGC/de2tvLN97b59c922iqCsaQy7yaqU4bKv1ElUhspPq8CNxLgl5sOga2llbOEvWIz8zVhZ5R0AJnIZEfWa7GpFS45ko1Y7Ts73aZ6xnAMXiEW42UPN27bHMzi0xFo4cBoEjNbkxoJNFUjFhVoRdt2SfmeOK8Pv27l3EXRbSxL32c3NVL4YWsmWI94bzrIpGcWrLX9TsZxaUVrkvG5s4Bgb/AD0CEC2vJuXTnKsCMObfKKR1alHkmNu4rk5R2X3/ADOVJR2XfXP56m/xHxO/ZuheeiPlmALYXLJAkX7qgnQ6rrtParKFOnJXt67keLXqVIvX13stvCWLa7bdmucw54LZrTdh2tOyr8NPh3qmvFRlkvXwRdh5uSzd/Xayz4njBatl9DEaExOoB2BPfyqhuxZVqbEdo88KxvNQPEenV/xKD91dOUqnORuTJoWmaAUAoDRiy2Xp3keXmPOqqyns9DUlHZv0iEgvRvIP7OtZVGvoy5uk9DR4nvqiW5e4pa5CLbBZnbKxywCJEAtvHTrO1ejCk6mh52JasrtrPcU2C44lu5dbJjXKL7RWSYnqzsM0DQGMoAgnftasJLLpLPrKIVYwk30nx9fQ0fhRvC5w1LizDOjCfIgkT9RXnY5NU2us+v8A2YknjU+MX5FfxU//AE8n7Nv+8FVT+6/A2YRf9+vtl8mRP9G/63/MVFfdfXEu/wBf9flOo/Bd+brX7T/22rRhPskeR+0P3+fd8kcv+D1AeLYtmEkc0iexNwTWbDL99LvPY5bk48mUUv5fkevCX58xPxu/2hXaP3mRHlH8Fpf2+Y8P/n+/8bn7hSn95kdx34JS7vMzzn/yhy5my5/dkx+Q8tt67tN4m18iPN01yFt2V+O/3jVa/pGf2z/cVxfevXAsn+Ar1/EesWubxEocSAwIn0tSv3ia5LPFHKT2eQpOPq7M8f8Az/Y+Nv8AdXan3mJzA/glXv8AI6PE+Lbq8UXA8tMjEdeubVM3w30rQ67VVUzyafJUJcnSxe07rdu1sc3h15PiErb0Dk5gP9q2Wb/eE1nS2cTZHrzfO8hKU82tO52XhkX2HxOCtc4uC+csTrZEKYzABbnoNd69KVa58bV5WvbVWXyLXF4bDWQji0SH7Zm/RUsNGaJhdzR1HvO1uUaiSbevYeLOPw6WxkskKCyqDB3yzMtrOYHuYBrnOsyVsZGr+8mrs2txm0u9nUgEQE2KgkGT6t6fWuc4yHtEF/D8jzY4rZZsgs9LtBkLuWAWddRJJ9IpzjbFLFwjJbCtdm/2OoNi1H7K7d+3xrI8bJPNeJ7X7x/xskvxKCdBoY3+M/u++ovFtN5FaoZLMw/EAZlQVOkfvmntjWdhzPWesTxEJbV8uhbLA7aGP3AfOtMKm3HaMleSo6kVvENlhorNJGhAjt69tf8Aw/Cp7Rm9shuubrPGbJdVCtLwJgf1ZM129yaxUG1Fbyj8Q3na7Di/aHLgZLhUbtDKyMBmBgkMDoBtJrbRsllZ9xRXvKWd1lxLLwiTkuSbh9pu5cj3V9zOzHL8981V4jVF2GVkyV4jb2J1I1GwnWREmNKyvQ7ivsyttWb72bItsd3zHMVG+kx8Ktoyik3IopqpKnG3WbMNw7FhlLXNBGb2jawwJ7eU6fzirZTptZIsjTqJ5s6OazGszXQKApeI4K67EhgF0OrMBoPIaDXv6elX0qkIrNGOtRqTlk8jPC7LI3VdVhBAGcn9WIHyNcqyUtEWUaFSD6WhF8ZIHtKoAeX902PtIJAPbMuT9qfTvUsM7Sv52I4qzgu3hc5sYbEXMgfh2GuKihFL5bEINljmXDHpWq9OOk2uzP6GRKcnnBPwOgx+AbG4S7hbtr7OwgLBDpIhkKMAMy6QRAjWvMxNGM42Tvc9zkvGzwteNXZ93dxXUfNeNeDsbhsK73rq8m2QRbV3YFmYCQpAA3JnevJqYepCDbeSPvMHyvg8TiYxpQe275tJaLidJw3AXb/h8WrKl3ZjCggTF8k7mNga0Qi5Yay9Znj169Ohy26lR2itX/adT+D/AIfdsYK3avLkdS5KkgxLEjYkbGtGGi4U1GWp5HLOIp4jGSqUndO2fccdxvwtxCxjbmIwAMXSWzKySuYy6sH0idRv2rLUoVYVHKnvPdwnKmBr4ONDF6x7d2lrdRu8CeG8bYx7XcRbMFXBuZlIZiQZ3nXXtXcPSqQqOUyvljlHB18FGnQejWVnklc2+L/CuMXGHG4DVm3ClQytEEw+jAjtXa1GaqbdPeQ5M5TwssL7LjNFpw8M8jf4F8K4pcS+Nxp9oQcoJDMSdCzZdBpoAP4V3D0JqW3PUr5X5Uw88OsLhfdXwyPNvgGJ/Hf2rlHk5ic8rEcrLtM76bUVGftG1bI7LH4f/CFh9rp8M+N+w8+PPDGLbFpjMECXgTlKhlZdARm0II0+XrTE0Z7e3A7yPylho4aWFxXu+Fnuy6yq4V4a4l+MLGJxKF+tWd8yGAO0AjYRoBFVQo1edUpG7Ecpcn+wToUHbJpKzz9dZe+PfDGJuYi3jcEfaoACAVBkTlZc2h0MEHyHrV2IpSclOGqPN5H5Sw9OjLC4r3Hv+Zq8FeGMX9rbHY78pBCglSxYjLmOTpUBdAB5+lKFGe251CfKvKWF9mWEwnu79bcd+epvfHMoIW6dJgG5b+Qkv99aD4Fytkjq8bBtpmVWkD3gHGo1qvEVXCN0ezSpKqrS4GyzgrTIs20Ok+6u+n8h9BV1N7UU2VzpQTasrFRhuJWnMtYQAMqSe0yJkoBpHar6tNQSZlU4P+Fak/m4MGZsAhgJ6AQx6lHoTlkfs+lVZFm1RXAxjeMJbz5gBkdF1IEhjbzNr2XOCfhUeiKmJUL34pfG31JN3idhdWu2wPMso8v5j6120Sx1oLWR4ucTtrcdHKoFVWzMQAc2ed/IITXLRvocdZKTTehjE4rDPCu9o9eUAsvv9hE767etdyOTnSllJo5i+9xHdVw2EKhiBmxIBgaCVjpMASPOauVKHX8D1KXJeC2U3tXf8uXca7/Fb1pTd+y4P2YzdOJUnTXQRqakqUG/0L6fJODlNKLnf+k7DhGLN2xaukAG4gaAZAkTE96qlFJ2PPxFPmqsoLc2iPcxTLcYCDmcdjtlSdvjPyrzZV5QqSS49fBFipqUV2fU0nGMR7qHNBMgka5I0n/a+6oPE1Fmkrux3mYPJ6ZnsYsslwQo9kWEdpEmfmT9Km8RKcZq38NzipKLjbiemx76aLDKWG8xrBifID60eKnZNJZq6O8zG711+h4s4huaDAE6MNTuLe2vrUYVZc9fidcFseusuBXpmQzQFP4jx627ZQgk3EeI5cAAdRId1kCZMfOpwTbLKcbs4rh9+0960vLQRdQhudh2kh1KwqZWmQO/ybY6JRaTdzXKLjFu/gX/AItwVq1athbWHCc4u4u22a2SVaSxRGyGY6jG2+tMNJyk7t3tu18TxMTGMYqyVr79PApL9iwihzZ4QQ3u5S7lv2VVCW+QNaE3J2vPw+pmklFXtDx+h0nH+ENiuHi1bi2+RGQDMgDCCF1gqIldRpNeRiYbacVqfRclYqOGrwqSV4711fofOWwXGLllcA1m5ywR7ygDeRNzYqDroa83Zryjzdsj7GNfkqlVeMjNbXC/lxPrHhzhn2bDWrEzkWCfNt2P1Jr0qcNiCifFYzEe0151eL8Nxvv3MtwHsEYn7v8AHzrzMVXdLFRk1koSb8CEY3g+1GDjYE5TM6iRtEz9KPlVKF3B3vmrrhe/wOcz1mL+JkMsHYifWJ/jUcRygpqdNRejs+u1yUadmmeGviVPZZ18+kk1RPGLapt5KDd3xtFtnVDX1vNgxJnbuNPis1pXKL2rNb1l2q5Hm8vXE2DEdAfLvED47Vesd/2dVnHXRX46Eeb6Wzcj4nE5lgA66n0hgPnrWDGcoOrRSjF52b6rSS788sicKdnm/Vja2NAzdJ0mNRrBg/CtEuVYx2ui8r269l2fZmcVLQ8/aMpMIZJEie+WareOVGUmqb2m81fquObulmbsPfzzpGx+R2rbg8asRfo2tbXg+whOGycHexygMHIbefbnUaz0jEfdFab8TwpTir3+f/6OxxiA20IHYRAOgjymqMXG8bnv4aVvgSQPZRqOntmnbtl1n4VooK0IldXVnFco3LdwW7azKGE5hZllpBz7SJWe0/TViV0V+h5M4ucWorejxxGw+d/Z3OtmVBkbqLLjWUDTXS4knYTrEGMxCae1o83w9fEteJYVzibjZGZWazlIUkDLcsG59RH/APM0azZbVpydSWWXR8LX9dRUWcFdyBeVckWxPQ/eyoiYgmQRHY1FIpjTlkrPdu7C24jhbhvlsjlTZRBCkw+bMe36oI9JH61daNE4S27tbkQb9p+cw5bjNdhQEePfYyCRqIOYtsM3aKNZlEk9uzTzfB+u8rMfftXL9+LPDLWS6yn7UWW45nV4HZiZrfFWSzfcfoFKE4UoXlVldJ9C1l1Ee69u2pcrwR8onKjOWaOyg9zRZ8SxKc3s3rq+9pW7z6PhMepwyXyhRTbD5I1UEA5Y+6szjeVj5bER5qck3ezeZUNxiyxztnXWTGvuxPbaFUz/AO9QqcnOUr3KI46KibcNiLTW3uDP7IbaagEZDt3yD4TVM+T1FpNl9HFc57pqwPEbB6czAuOXESBMKNco12rvsCjfN5qxoltqztpma7XFbLHQuGJyqo8izBCTl6feOnl51F8nb7vw6/qde0lp6yL21w1QQQTpHl2y/wDpFRjhIxd7lLrNqxOrUUigKzj1y4LbLbtXXLIwBtG2rIY0INxhr5b7VKGpOna+bt8TncLwe/zbbZcSoDoWLXRl6WkwOe0AjQiGn0mauc1Z6eu40SqRs9PXcbfEuBt2FDi7cGd4PNxmKtrqCdMmb6QBFWUJubtZdyXmeNXpqKvd58WzllNi2WuWzZDkSeXjcYHcjtItgk/Otj25WUr27I/UxKMY5q1+1/Q+hfjNbNiy1xX6woy6synLmbMXIJgAyTrp515FR2kz05Vo04JyI58QqGJK3CDlAWE01uy05tjyzp6DTU1ByK/aknnfd55+Bru+IvadCNlVbgIOUZmBtC3Guxzx231iubW45LFdLJcf0J7YgXEW4NntEgfEAxXjcpt7eW+nNLtyyPSw8lKCa4o8l1Ckid9GmZIUafPasClRjSvG+Uspa3dll5F1m35d4cjM289RidhlGsfdSbjzlRu+10na+i2VnbwOJOy7vmeXHQq91Yn46ZvvFUzjL2eFLfGTb68trxRK/ScuKNj3AX0O7Aj4ZTWitVhKu7PWSa7NlkUmo+uJsf8AIp293Xy1Fa61nyfTzy6OfBcSK+1feR3YR8RpJmev/BrzqkqcYJLJNWV879PXzJr18A0dfn1Trt1CNPWj2Vzizved88l0uHXqN6fZ8jbc98/tf8BrRWtz8l/N/wBDOL3e7zNvD+/7K/urbyV7z/ph8iurp8Tjn6gSty/JLQc7DQneBcAzCNCIHpXqnguzzTfx/U6/EWGZEy6wBuddvoarxFOc7bJ7dCSSzJGWLcEE9OoB1OmwOn76upJxikyNSzvYpvDOBu22uF1ZQwESwPnO1a684ytYyYeEottovbiKYJAOXUE9jBEjy0JHzrOabXKvi3G0s3LaMYmWuEhiFthLrTI0Bm3tuQDVtOk5ptFNSsoNJ+keLHiG2XYEwpy5OlgdYDZgRKwxA1iCa66MrHFiI3eYs+IrE63NGMpCP7uS2/UYgH2g8veA3muczLgd5+G9kjh3FLGIJNuSUE9SOhAMjTOB5EaVGdOUdSUKkJ6bjh+KcQm9cyX0xBV2GRsCbhWCRkzqNcu0+lXqOWeXefU0KP7qLcXFW1VRK/XZnrA43Gk6cKsuOzcoWD/v7UcYfmO1aWFtniZLqvtfI6TD+IM4u2sVh2sslvOy5g6tbOhKsI2+UVU4Wd4s8mtgI2i6U1KMnbg79aNdm5hLmVeUQdWgbSQZEzruY+ApUqVKcXJsyz5N2VdpWJychVdVtwrCCPPffX17VgeP2nmIYXY903WeG2FUOtsSIIJmZBB19Zq2riXGk6gcpN2bNC4HDjKRaUEEEanQ/wCP4eVYZcqyS0J9LS5aWcRmMR9/wq+hiucko23FTjYkVsICgMRQGnF3Cqkjt/Oqq0nGDaJQV3YqeMYa/fspybmU5pYBmt51hhlzoCyawZHlFXYOtFranmU4qlJ5R3EDFcExr2wTfPMEKqpdu20RQPeZwC995gnNAPkO+mNaknksuz1Yzyo1XG7efr4kzi+Ge7YtIt1WMjMSxQP0nU5Qe/VB00rNOLd7IV4ucEkyu4hwu6oUqA85Uhczd787DT8oN9NDJFVtNFFSjJK69a/U2pwC+GdyULFidWY5tbTAklemTaiBoARG0VzZZL2WabZPuPcw9m0gCkqoUnWJA1ir6dOM/eLZznSgkiRhOJ2rty5h1Y8yyEa4MpAGYBlgkQflVFbCKUFuV7ruPQUZKKqPee+O4k28NfuIRmS2xB0MEAkSKSjHN2zMmIqONKUovRG3h13NZtuxElFLHQakCfhvXVCOtiynU2oJvga1W79onMnI5ei6ZuZmMnbaNN65zcb6IgpT5y9+jbxNuPLG24tHry9MZTr230+tTjGPuvTgXQkr3ZVcHfFFwb08vKdxaGukTlEj4fGp1KdK2SRdNw2ei8zdwHGtcbE8wgi3fZF0AhQFImN996pUItt2R52Grym57T0dl2FwFFScI8DXcqeE8WRluZ7ihrbPm2GVFdgpPyAq+ph9hrZWTsZKGKUovbeab+FyBxU4NMO1y3y5ZW5epgsJ0AnzpTw7c1FoqrToQpucWt9u0zxXEPzctq8FCWwzrmAIAMsY+EfLz2q2nBKN3E7Oq9rZUtFdmzh/ETlw/tFYM7i4QQdld9SO+gNclS97K1khHEZws7pt3+DZO4TxIXbt4KwZVKFY/VZQZ+s1CpS2IxfEtoV+cnJJ5K1jJwTeY3PnsY/lNeX7NNu9z0lVitxS8c4Vfa5NtA/syJOQrmCYoAMrnWTdTsRvNephXGnSUZP1dfQ83ExlOptRW76kLDcDxCln5bGQNCyFum8tzfNEsAQddwtaJVoPK/q1ihUaiu7bvMj4Pg15isWycnQ3XAVhawoMgMA8NbdRuAw+dHVisvWrOKjJnReHOH3LbuzrAKgDUHXO57HyIqmtOMkkjTRg4yu0Yu+JeS7LicNetKGIW6BzbZWeliU1WRBgjSoKnfRnsxwPORTpTUnw0fjqYu+L7LHLh0u4lvK0hKj4u0KPrXFSe/ILkypHOs1Bdbz+GpPxd8nDhrtoAsBntsQ0TuJGhI865GPSsmefXqcw3KDvbeRsM1mUNuwuZ80bCAsZjOv6w09a5VunsvMisbUqRSu8+vgPxkmvsVHddQS/UV2Ckz0kxrWfm6fAq9sl9M9Tbb4yvL5gSLSlFJJAgvkjTyAcEmexqyytbcc9py2t31/5I346LMCEKIsZtFzdVxra77arJG+vprFRjfQrWJcndZL9bFjw3iAumMpXoW4NQZR5yzGx6dvvPbqjHci+nV23axYVMtFAKAjY+chABJMbT5+lUV77DsidP3syqx3Emw1tTkJLE76Ab/PtU8HSexZ6mulQVeo7si8d8WphxZR7V242ItlgLQDnQCQJIJ38q106Ld2txTHCOe0rpWyzOdwPiTC3HtKBfAuMEztaUW1uMMoRjm1OvadwfMjTJTSenxMr5HlFPpLLMucZ4tw+CuNh2W9cyEG46ICtrPBGcz6zoO/npVHNyq9Iuw2Clzd7om8T8XW7OJt4blXbjXFVw1sBlhmKydZAEEkxtUI0W47VyyGHlKLne1iBxXxZg/tHIuW7zBHFtroHskuHsTm39Y/dU4U6ijtJ2ISwHOR2pfAm2MbYGIxtu1ZKX7VtTcuwvX0Tb1mTlEDUCq5qWwm3kRrRnGgnfLO3UcrhbIt2nCSOdwxrtzUnNcn3jPfU1jWncfNpbEMv4oNvtM4vDrasYpLYhWwlm4RJMuW1Otdej7CUoKnCpGOmzF95Y8WsLYuX1tdIXhxjUkiXYnU67k115fAtqx5uUoxytT82asNwwr9rs4VYZsNZgZo1ac2rHTSe9cS1sI0WtuFLVxiaHW2LeIsWjNj7TYSFYkQ2XmAGe5Bo8viiu0didOL6O1FfHU9phEGbDgHlNxEWysnVMkwTvGg+lOrrCpxV6S911LW6rHT+CtMOya5UvXEWTMKHMDXyqcND0cDlSa4Noo8R7jx+pf8A/MJXrQzkv7fkedLR9kv9yPeOQhbmYqTkxROXNAabcgZgNq5CSurX1j5kqiaTu1pPTjke+KMOZdyqcuW9mYkavyVkKANFAC79ya5TVoq/V8LkqvvOyys7vrsiPxUwGjQc2GI7IcOocj1C5jU6dt/D/qyKqztpxz7NnPwOn4SoF7EgbBkAjy5axWKq24Rv1/M9TDpKpO3V8iJ4gwt5rqsjqoCxq+Xv1QP/AAz9KjTkks0elRcbZq5EZbtvDYubgLchiCrliCqsCZHunaPh6VGo7rIz47KjJxVsn8j1juOOLyoVAZLgUAMesut1VDDsJUN8CDVLlmefPEyU1G2j+aZYcAx+a0xYwqOUzE+8Z119CQvxBqULyL8PVvBt7nqaeKYDBYpg90ksvSIuOmk+SsAauSnHcb8NynKgmqbWfUn80cg2AtPcupYwJdbVxrZZ8a9sll36SdvKrtqSV2/A+jVWpCEZVatm0nlBPXrsZTgcCBw5APTiDfzpzl9X4HZYzad3Xf8A7a+h2C3Wt2sNbCqkhQULq4AGUMMz6vAIgjU1Rq2z52slOpJvPPhbw3FxcwltgAyKQDIkAwfMeRqvUzOEXuMPgbZEFFI8io85/frQ46cWrNHk8Os/6tNgPdXYRlG2wgfQUOc1DgejgrZIYosgkgwJBJkkfE60JbEdbHrD4VEnIqrOpgAT8YoIwjHRG6hIUAoDFAc54ynLbEEjN2kmYPaNvnV1LU9Dk9LafYVGKtheJcKAEexu6a7lJO/rU19nPtRxtunV7V5nOL/mFv8A70/iau/zH/SXf5j/AKPIzxzGlb3FrC2r1xr5RQbaFwsKD1RqJnT4V2EcqbFKF405XW86DhQI4tYBEEcNWQdCDm1maql9i/6iif2D/qIPC+CtjMNxCwrhCce5zEEjpKnYV2c9hxfUTnV5uUJP8pZ8OQtxLiqjc2rQHxNuq6n2Me8zYhXw0V2lRhbvMtvkDex4a1m5KkZbs+7r30NYV5Hy8Xtwy/hg0+3gMZfW5YxbrOVMLZtMSCsXFbqXXuKPNOxKUtuFSS/LFd5c8ftM+IxCKCWPD4AG5Oc7VKS17C+vFyqSS/8ALKq9ijdTGNaDiMNZUypVoBi5odYjMKjfXsRQ584qjjf3Y/qeOba5eJuWB7FMRh3EKRCKBmMRPmfvprftRFOOxOUF0VKL+GpvTFqQ+JE8pOIi4zQdEyDqIiQNR9adfWTU071NyqX7rHTeDW/6OzmQr3bjrIiVLHKYPnUotKN2ejgE3TvbVt+JJTg+HlxqeYCCC5MZjmbL+qSddPKr/am7JNZE/YoLa1z9ZGq7wWywFoh9M0sHOZs+r5j3nT6VmXKVRVtjZ4eBKWApuG/f46nnieBwqNnus68zMsAsVllysYAIUkAa1uhWm1ZHYcnKrJuKfrI82FwlxwFYsXJIBDAH2fLO4/UFcc6iXrjcsnydZbcl6tsm3hGIw4Xm2mbK3siWkSbcrJnvpE99KVFNuz7fiZ6bpx6SfV8DHEMCuKZSrgBAynSTLARH3/dUbums0ehhcYoxkkr5oj28Fa5lzCtcJd7DSAkRbcxObaZnT1pJNw2rZFWIrxrXo8Ue38MguXN0yWzjpGjDOQd9ep5+QFUbJheCTldsk4bh9u0r2zcMO2cjaDpMeUwPvNcVWNN6l8MJ0HHOzPNrhlmRDk9QIBI7R9Zg/WrfbVLK6I+wqOdmcVjORdxF5Uw2BDi8yRiLjrcuPOrBR2YnStKTSu2z6+HO06MJSqTtsp9FJpLhfqK9Htct3bC8OttbzBrT3HS7KzIyk6kxpB1qVnxZptU21GNWo07Waims+v5nbWsSosYJ9LSlV0ViiKpyGBm3G2h7Tp3FFs2fN14uNepFu7TZ1IqkxmaAUAoBQCgFAKAUBzfjWDbthoIz99Rse3eraOpv5P8Ael2FTiz/ANZcL2/I3dvLJpVkfs59qOf5dTtRza/5hb/70/iauv8AvH/SXv7V/wBHkS+LcU+y3uLjmG1eucs2YkM3SNV8965GG1GD1S1Iwp7caeV0tf1LnAZvxxZzzm/F4zTvmz6z86rf2LtxKpfd3b8xzt/ijWLWOsW7pt4p8eciqYchisR6EfvHnVqhtOLaysXqCm4SayUTq+AfnfiP7Nn+wKoqfYx7zJV+7w7zr4rOZLELFX3DFQukbwTWSrWqRlZRyLoU4ON2zSme6ro2ZAykZllWWdOk9vOuUKs5tqSOV6MNiyebyNfA+Cmw1y495r1y4FUswA6VnKIHxMnvWpRsYaGH5tuTldvf1FjjHK23ZRJVSQPMgabVOKuy+WSdjnU8Q3u9rU9ofTQ+m2nx1+mrmIcTJ7RO3ukzA45riMt6ECBSXPSCZbfNoPdH1rLiKMZRtc00azWcloS8Nat5lZbgaZKwQcwGhiN4kVkhhYxltJmiWJUlbLM9NeRWLtcRVDZSSwEGJiT39KzwwtSOI5x2sclVgo5szi8LZvkK8MVAYAN2aYOnY5T9DXpxk1oSpV5U30HmUnFnTD8hsKguXbtzl281xsmoYsSdZ2/xFX0Vzl9p5LMpxGOq7KjGz2mUfDcc64OzaS0rXb2IvAKz5VXKXZ5YDXyrVKC51yvkkvI8tNuio2zbfmS7fiS6qWmw1lW51hsQ4uOenlwrAEDXQQNu1ReHi29uWjS04k41pRS5taq+b4HjFceCYh8YF34ejqp7sz9K/UgV1UG4Kn/Pb4IOulN1P5F4k/iPiu/acqbKFbK2jiDmIKtdMRbEagetVww0JK99b27uJZPFSjK1tLX7+B097CKxkzXl1MPGbuz04VXFWRV8Qx+EwzKL14W2PUAx3G3lXYYNXujTSo4jERbpxujkH8TC9duXBdwFoJcK2zdts7sq+64YefptXobGykrM9hcnOjTjFxnK6u7OyTe6x5xHEkds74rhbv8ArNYZm021JmlrLRnYUJRWzGnVS4KR1WLulrWGcMjscpzKCEYnIQVBBIBMQNND7wqpas8KUVGpKNmu3U6MVUZjNAKAUAoBQCgFAKAqeN8HN/L7QrHaJB37SNdd6shPZNOHxHM3yuSrXDrc22ZFa5aXKrlRmWRDZTus+hqG08ymVSTvnkyHi8DYQBBh7RTNzMuRYFyfeiIzb671nrYidN5FkLyzubLWGtXn5l2zbLpGVmUEjfYkSK7h685p7jk7wyizGNuWrd5HNpTcYZOZAzKkzExMTOlaVdrUjFNxavkaGeybq3Dh1N3YOQmddFkTGbSWGn6prudrXOrata+Rm5dtgPet2lV7oIa4MoZoHs5I6m0jfYUim2kyqrtbDV9EzQeN3EGXlqSFU6ueoZSWJ6dNiBvMHaruYi3e5gWKnFWtuRjH8Zch7YTKZgHMQQvUZ0Gh6JA8iNaRopWdyNTFSacUvX1FniDciWmbdxNQxJZSQdfIxpGtc5tbeW9MlGtLm89zRqxfHnayYQAujgMHMBlDnpIXXRNTpGZa6qCUs2Rli5ShdLXr/Q6ZaynoLQoeN2MSbvsgckLsV3Bad/Qr8datg42zN2HlRUOnrnx6hN/7NcN8kOCIMqukL/q3Qb5v0h/CoVNn+Ex49Urfu9Ldf6HP3bg5qEMC/swplXeSzk5czO3ls8RvpVLZ4spJTTTzytx834lgtwmy9zmkhr0q08uQban9G7bnSO5+Fd4sv1pt31fl2r5kO1iFXEFlcBpaWXI7BQqSWmWyjXVmI8tajfPUqjJRq3Tz/wCPA3YhSBw3Mcx+0nWAP0bnlWzDfZz7PNFyulTvnmVmAvNyLFu0iG/cxGI5dxxItAM/MYDucugFa5R6Tk3klHv0K4t7CjFZty7iPwb8nhv/AMDEf2qsq+9L+uJGlpH+hkO6wF3Au/5JcPhjdH+znIUn0DFSamvdqJatysVfxU29Eo3LPxLhs+Kxxe+1q0oscwLbFwvPubkEQfLzqqjJqlC0bvpdxdWinVneVl0e8+kLXls9VaFPxvCYp3U4dsOFjXmozmZ7EHQVOLitTbhqlCMXzql/a7FNhOF8UGbM+D98xmtE9PaMsQPQyfU1a50+s21MTgXbZU9OO83XOE8SYEc3BrOmZbLEr6iTE/GubcOsrWJwad9mb/uL1OH9NpWdybYHUMq5yInMAI1jYRvVW1mzzpVLybStfwJ4qJWZoBQCgFAKAUAoBQCgFAIoBFAYIoBlFAa7tkFSsRII09d66nY5JXViixHAW/RcHMQCco0GXKTvr2gdq0xxC3owywjvk9bbjY/h7ViLkZmn3e3XIOuvvnX0FR9oukrHXg821IkDgwyMmcwxU7fqx696hzud7Fvs62bX4eBHueHi0ZrpJClT0+YuARr0gcw6f7IqfP8AUVvB3tnoXiDzrObFkj1Q6ROJ4U3EyKQpzK0kZh0srbd9qNFdWG3GxWpwIgoc4bK+ckiMvVnIRRoJO5JJiKjslCw7TWe+56/FFwqOpFbmFzCllAKFIAJHxpYcxJrVa+VjXa4VkZWDo+VCs3DqdMqrA0VAPLckzNRukdjhpRkrZu3ruPOM4Gt2zZtm8bdy0/MW5biQ2swGmR1Ea1fRrKnwdyUsM5QS0a4EQeEkW1atriLivad3W6Muf2k5wZ01nervbOm5NLPd2EPYugopu6zv2mzCeF7aLbUXieXYuWBououGSfiK5LF7TembT+BKOEUUs9E0ZbwdbKFGuMQcKMNsNlMq/wAZgx6VL2qV7233I+yRta+6wxnhBbrq73rmq21vKMoF7lmVLaaGd4rkMU4qyXG3VcSwik02+F+ux08VmNZiKAzFAKARQCgFAKAUAoBQCgFAKAUAoBQCgFAKAUBiKAzQCKARQCgFAKARQHlhXHmDQcIpmZMiD9/86pdCDvfeTVRrQwMEum/Ttr6R2riw8Muo7zkjP2NZJ11M7neuvDwvc5zktDKYNQZE7zv30/lSNCEXcOpJkiryAoBQCgFAKAUAoBQCgFAKAUAoBQCgFAKAUAoBQCgFAKAUAoBQCgFAKAUAoBQCgFAKAUAoBQCgFAKAUAoBQCgFAKAUAoBQCgFAKAUAoBQCgFAKAUAoBQCgFAKAUAoBQCgFAKAUAoBQCgFAKAUAoBQCgFAKAUB//9k="/>
          <p:cNvSpPr>
            <a:spLocks noChangeAspect="1" noChangeArrowheads="1"/>
          </p:cNvSpPr>
          <p:nvPr/>
        </p:nvSpPr>
        <p:spPr bwMode="auto">
          <a:xfrm>
            <a:off x="155575" y="-1668463"/>
            <a:ext cx="5715000" cy="3476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 dirty="0"/>
          </a:p>
        </p:txBody>
      </p:sp>
      <p:pic>
        <p:nvPicPr>
          <p:cNvPr id="17412" name="Picture 4" descr="http://www.tusimagenes.info/wp-content/uploads/2015/04/gracias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48680"/>
            <a:ext cx="8280920" cy="5037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946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BO" b="1" dirty="0">
                <a:solidFill>
                  <a:srgbClr val="FF0000"/>
                </a:solidFill>
              </a:rPr>
              <a:t>CONDUCTA </a:t>
            </a:r>
            <a:r>
              <a:rPr lang="es-BO" b="1" dirty="0" smtClean="0">
                <a:solidFill>
                  <a:srgbClr val="FF0000"/>
                </a:solidFill>
              </a:rPr>
              <a:t>ADAPTATIVA</a:t>
            </a:r>
            <a:endParaRPr lang="es-BO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s-BO" b="1" dirty="0" smtClean="0"/>
          </a:p>
          <a:p>
            <a:pPr marL="0" indent="0">
              <a:buNone/>
            </a:pPr>
            <a:r>
              <a:rPr lang="es-BO" dirty="0" smtClean="0"/>
              <a:t>Es aquella que esta en consonancia con las exigencias del entorno y portando es valorada positivamente por el entorno haciéndose mas probable su que se repita en el futuro en similares circunstancias.</a:t>
            </a:r>
          </a:p>
          <a:p>
            <a:pPr marL="0" indent="0">
              <a:buNone/>
            </a:pPr>
            <a:endParaRPr lang="es-BO" dirty="0" smtClean="0"/>
          </a:p>
          <a:p>
            <a:pPr marL="0" indent="0">
              <a:buNone/>
            </a:pPr>
            <a:r>
              <a:rPr lang="es-BO" dirty="0" smtClean="0"/>
              <a:t>Esta es dinámica y varia en el tiempo y las exigencias sociales, es susceptible a ser aplicada según se incremente el repertorio de habilidades adaptativas (conceptuales, sociales y prácticas)</a:t>
            </a:r>
          </a:p>
          <a:p>
            <a:pPr marL="0" indent="0">
              <a:buNone/>
            </a:pPr>
            <a:endParaRPr lang="es-BO" dirty="0" smtClean="0"/>
          </a:p>
          <a:p>
            <a:pPr marL="0" indent="0">
              <a:buNone/>
            </a:pP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114689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BO" dirty="0" smtClean="0">
                <a:solidFill>
                  <a:srgbClr val="FF0000"/>
                </a:solidFill>
              </a:rPr>
              <a:t>Conducta y discapacidad</a:t>
            </a:r>
            <a:endParaRPr lang="es-BO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es-BO" dirty="0" smtClean="0"/>
              <a:t>El que una PCDI no sepa responder a las exigencias del entono social, cultural y físico (de manera práctica, conceptual y social) </a:t>
            </a:r>
            <a:r>
              <a:rPr lang="es-BO" b="1" dirty="0" smtClean="0"/>
              <a:t>NO</a:t>
            </a:r>
            <a:r>
              <a:rPr lang="es-BO" dirty="0" smtClean="0"/>
              <a:t> significa que tenga un trastorno/ problema de conducta. Significa que tiene una limitación en sus habilidades adaptativas. </a:t>
            </a:r>
          </a:p>
          <a:p>
            <a:pPr marL="0" indent="0" fontAlgn="base">
              <a:buNone/>
            </a:pPr>
            <a:endParaRPr lang="es-BO" dirty="0" smtClean="0"/>
          </a:p>
          <a:p>
            <a:pPr fontAlgn="base"/>
            <a:r>
              <a:rPr lang="es-BO" dirty="0" smtClean="0"/>
              <a:t>La ejecución imperfeta o incompleta de una conducta no es un problema sino una limitación</a:t>
            </a:r>
          </a:p>
          <a:p>
            <a:pPr fontAlgn="base"/>
            <a:endParaRPr lang="es-BO" dirty="0" smtClean="0"/>
          </a:p>
          <a:p>
            <a:pPr fontAlgn="base"/>
            <a:r>
              <a:rPr lang="es-BO" dirty="0" smtClean="0"/>
              <a:t>La conducta problema es muy compleja y no tiene que ver necesariamente con una limitación en las habilidades adaptativas. </a:t>
            </a:r>
            <a:endParaRPr lang="es-BO" dirty="0"/>
          </a:p>
          <a:p>
            <a:pPr marL="0" indent="0" fontAlgn="base">
              <a:buNone/>
            </a:pP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356919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s-BO" b="1" dirty="0" smtClean="0"/>
          </a:p>
          <a:p>
            <a:pPr marL="0" indent="0">
              <a:buNone/>
            </a:pPr>
            <a:r>
              <a:rPr lang="es-BO" dirty="0" smtClean="0"/>
              <a:t>Las </a:t>
            </a:r>
            <a:r>
              <a:rPr lang="es-BO" i="1" dirty="0"/>
              <a:t>"alteraciones de conducta" comprenden una serie de comportamientos anormales desde el punto de vista socio-cultural "de una intensidad, frecuencia y duración tales que conllevan una alta probabilidad de poner en grave compromiso la integridad del individuo o los demás, o que conlleva una limitación clara de las actividades del individuo y una restricción importante en su participación en la comunidad (restricción del acceso a los recursos y servicios de la comunidad)". </a:t>
            </a:r>
          </a:p>
          <a:p>
            <a:pPr marL="0" indent="0" algn="r">
              <a:buNone/>
            </a:pPr>
            <a:r>
              <a:rPr lang="es-BO" dirty="0"/>
              <a:t>(Emerson, 1999)</a:t>
            </a:r>
          </a:p>
          <a:p>
            <a:pPr marL="0" indent="0">
              <a:buNone/>
            </a:pPr>
            <a:endParaRPr lang="es-BO" dirty="0" smtClean="0"/>
          </a:p>
          <a:p>
            <a:pPr marL="0" indent="0">
              <a:buNone/>
            </a:pPr>
            <a:endParaRPr lang="es-BO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BO" b="1" dirty="0">
                <a:solidFill>
                  <a:srgbClr val="FF0000"/>
                </a:solidFill>
              </a:rPr>
              <a:t>CONDUCTA </a:t>
            </a:r>
            <a:r>
              <a:rPr lang="es-BO" b="1" dirty="0" smtClean="0">
                <a:solidFill>
                  <a:srgbClr val="FF0000"/>
                </a:solidFill>
              </a:rPr>
              <a:t>PROBLEMÁTICA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87772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BO" b="1" dirty="0">
                <a:solidFill>
                  <a:srgbClr val="FF0000"/>
                </a:solidFill>
              </a:rPr>
              <a:t>No todos las conductas inadecuadas son problemas de comportamiento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BO" dirty="0" smtClean="0"/>
              <a:t>Hay </a:t>
            </a:r>
            <a:r>
              <a:rPr lang="es-BO" dirty="0"/>
              <a:t>tener en cuenta los siguientes factores:  </a:t>
            </a:r>
          </a:p>
          <a:p>
            <a:r>
              <a:rPr lang="es-BO" dirty="0" smtClean="0">
                <a:solidFill>
                  <a:srgbClr val="FF0000"/>
                </a:solidFill>
              </a:rPr>
              <a:t>EDAD</a:t>
            </a:r>
            <a:r>
              <a:rPr lang="es-BO" dirty="0" smtClean="0"/>
              <a:t>: cronológica y mental (grado de discapacidad)</a:t>
            </a:r>
          </a:p>
          <a:p>
            <a:r>
              <a:rPr lang="es-BO" dirty="0" smtClean="0">
                <a:solidFill>
                  <a:srgbClr val="FF0000"/>
                </a:solidFill>
              </a:rPr>
              <a:t>CONTEXTO</a:t>
            </a:r>
            <a:r>
              <a:rPr lang="es-BO" dirty="0" smtClean="0"/>
              <a:t>: entorno </a:t>
            </a:r>
          </a:p>
          <a:p>
            <a:r>
              <a:rPr lang="es-BO" dirty="0" smtClean="0">
                <a:solidFill>
                  <a:srgbClr val="FF0000"/>
                </a:solidFill>
              </a:rPr>
              <a:t>ESTABILIDAD: </a:t>
            </a:r>
            <a:r>
              <a:rPr lang="es-BO" dirty="0" smtClean="0"/>
              <a:t>prolongada </a:t>
            </a:r>
            <a:r>
              <a:rPr lang="es-BO" dirty="0"/>
              <a:t>en el </a:t>
            </a:r>
            <a:r>
              <a:rPr lang="es-BO" dirty="0" smtClean="0"/>
              <a:t>tiempo</a:t>
            </a:r>
          </a:p>
          <a:p>
            <a:r>
              <a:rPr lang="es-BO" dirty="0" smtClean="0">
                <a:solidFill>
                  <a:srgbClr val="FF0000"/>
                </a:solidFill>
              </a:rPr>
              <a:t>EFECTO PERSONAL</a:t>
            </a:r>
            <a:r>
              <a:rPr lang="es-BO" dirty="0" smtClean="0"/>
              <a:t>: interfiere </a:t>
            </a:r>
            <a:r>
              <a:rPr lang="es-BO" dirty="0"/>
              <a:t>de manera significativa en el proceso de desarrollo personal, afectando </a:t>
            </a:r>
            <a:r>
              <a:rPr lang="es-BO" dirty="0" smtClean="0"/>
              <a:t>los </a:t>
            </a:r>
            <a:r>
              <a:rPr lang="es-BO" dirty="0"/>
              <a:t>ámbitos personal, emocional, social y académico</a:t>
            </a:r>
          </a:p>
          <a:p>
            <a:r>
              <a:rPr lang="es-BO" dirty="0" smtClean="0">
                <a:solidFill>
                  <a:srgbClr val="FF0000"/>
                </a:solidFill>
              </a:rPr>
              <a:t>EFECTO SOBRE EL ENTORNO</a:t>
            </a:r>
            <a:r>
              <a:rPr lang="es-BO" dirty="0" smtClean="0"/>
              <a:t>: produce </a:t>
            </a:r>
            <a:r>
              <a:rPr lang="es-BO" dirty="0"/>
              <a:t>consecuencias negativas para el contexto </a:t>
            </a:r>
            <a:r>
              <a:rPr lang="es-BO" dirty="0" smtClean="0"/>
              <a:t>(</a:t>
            </a:r>
            <a:r>
              <a:rPr lang="es-BO" dirty="0"/>
              <a:t>objetos </a:t>
            </a:r>
            <a:r>
              <a:rPr lang="es-BO" dirty="0" smtClean="0"/>
              <a:t>destrozado/ agresión) </a:t>
            </a:r>
            <a:endParaRPr lang="es-BO" dirty="0"/>
          </a:p>
          <a:p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294524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336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BO" b="1" dirty="0">
                <a:solidFill>
                  <a:srgbClr val="FF0000"/>
                </a:solidFill>
              </a:rPr>
              <a:t>Criterios específicos para el diagnóstico de trastorno de conducta en </a:t>
            </a:r>
            <a:r>
              <a:rPr lang="es-BO" b="1" dirty="0" smtClean="0">
                <a:solidFill>
                  <a:srgbClr val="FF0000"/>
                </a:solidFill>
              </a:rPr>
              <a:t>discapacidad intelectual</a:t>
            </a:r>
            <a:endParaRPr lang="es-BO" dirty="0">
              <a:solidFill>
                <a:srgbClr val="FF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336" y="2332037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BO" dirty="0"/>
              <a:t>Para el diagnóstico de un trastorno de conducta se deben cumplir los siguientes </a:t>
            </a:r>
            <a:r>
              <a:rPr lang="es-BO" dirty="0" smtClean="0"/>
              <a:t>criterios</a:t>
            </a:r>
            <a:r>
              <a:rPr lang="es-BO" dirty="0"/>
              <a:t>:</a:t>
            </a:r>
          </a:p>
          <a:p>
            <a:pPr marL="0" indent="0">
              <a:buNone/>
            </a:pPr>
            <a:r>
              <a:rPr lang="es-BO" dirty="0"/>
              <a:t>1. Ocurre al menos una vez al día.</a:t>
            </a:r>
          </a:p>
          <a:p>
            <a:pPr marL="0" indent="0">
              <a:buNone/>
            </a:pPr>
            <a:r>
              <a:rPr lang="es-BO" dirty="0"/>
              <a:t>2. Impide a la persona tomar parte en programas o actividades adecuadas para su nivel de habilidades.</a:t>
            </a:r>
          </a:p>
          <a:p>
            <a:pPr marL="0" indent="0">
              <a:buNone/>
            </a:pPr>
            <a:r>
              <a:rPr lang="es-BO" dirty="0"/>
              <a:t>3. Requieren normalmente la intervención física de uno o más miembros del personal.</a:t>
            </a:r>
          </a:p>
          <a:p>
            <a:pPr marL="0" indent="0">
              <a:buNone/>
            </a:pPr>
            <a:r>
              <a:rPr lang="es-BO" dirty="0"/>
              <a:t>4. Frecuentemente determinan lesiones de consideración tal que requieren tratamiento hospitalario.</a:t>
            </a:r>
          </a:p>
        </p:txBody>
      </p:sp>
    </p:spTree>
    <p:extLst>
      <p:ext uri="{BB962C8B-B14F-4D97-AF65-F5344CB8AC3E}">
        <p14:creationId xmlns:p14="http://schemas.microsoft.com/office/powerpoint/2010/main" val="164711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BO" dirty="0"/>
          </a:p>
        </p:txBody>
      </p:sp>
      <p:pic>
        <p:nvPicPr>
          <p:cNvPr id="6" name="Picture 2" descr="D:\imagenes\Power point\s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5" y="1196752"/>
            <a:ext cx="9073857" cy="5661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2 Marcador de contenido"/>
          <p:cNvSpPr txBox="1">
            <a:spLocks/>
          </p:cNvSpPr>
          <p:nvPr/>
        </p:nvSpPr>
        <p:spPr>
          <a:xfrm>
            <a:off x="1001943" y="2190973"/>
            <a:ext cx="7140113" cy="24482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BO" sz="2400" b="1" dirty="0" smtClean="0"/>
              <a:t>NO es un problema de conducta si…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BO" sz="2400" b="1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s-BO" sz="2400" dirty="0" smtClean="0"/>
              <a:t>Tratar de satisfacer una necesidad (como ir al sanitario).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BO" sz="2400" dirty="0" smtClean="0"/>
              <a:t>El contestar o reaccionar con disgusto ante un ataque verbal o físico de este o de un compañero.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BO" sz="2400" dirty="0" smtClean="0"/>
              <a:t>El defenderse físicamente ante una agresión que no ha provocado intencionalmente. </a:t>
            </a:r>
            <a:endParaRPr lang="es-BO" sz="2400" dirty="0"/>
          </a:p>
        </p:txBody>
      </p:sp>
      <p:sp>
        <p:nvSpPr>
          <p:cNvPr id="7" name="AutoShape 2" descr="data:image/jpeg;base64,/9j/4AAQSkZJRgABAQAAAQABAAD/2wCEAAkGBxISEhUTEBIVFRUVFRcWFRYQFQ8VEBUVFRUWFhcVFRUYHSggGBolGxUVITEhJSkrLi4uGB8zODMtNygtLisBCgoKDg0OGxAQGi0lHyItLS0tLSstLS0tLy0tLS0tLS0tLS0tLi0tLS0tLS0tLS0uLS0tLS0tLS0tLS0tLS0tLf/AABEIAKIBNgMBIgACEQEDEQH/xAAcAAAABwEBAAAAAAAAAAAAAAAAAQIDBAUGBwj/xAA7EAABAwIEAwYDBgYCAwEAAAABAAIRAwQFEiExBkFREyJhcYGRMqGxB0JSwdHwFCMzYnLhJII0kvEV/8QAGgEAAgMBAQAAAAAAAAAAAAAAAAIBAwQFBv/EACoRAAICAgIBBAAFBQAAAAAAAAABAhEDIQQxEhMiQVEFIzJxkRRhgbHw/9oADAMBAAIRAxEAPwDrqCEI0ACERCNBABI0EEABFCNBACSEghOpJCUBohFCWQklABQhCMInOQAEzc3DKYl7gB4/kFW4tjIp91urjt0HiVzTiXiJziZeSNieZ8Gjoq5ZK0h4wbNrjPG1KlIp95wWGxTjWtUJGcgdGmFjbq+JmTA6D96lQu1P+lXbfZYkkaoYu46lxProhTxV3LWN4iVnadWAmDWM6GDyUUSby0xgxIcR4gkfMK4sOMK9Iw52cdH6n0cudWV4T5j4h18QpT7jTSS3pzH+JRtA0mdqwfiu3r93Nkf+F538jsVfArz1TuogzI5Hn6+K2PDHF76ZDHuzN/u3ViyfZW4fR1RGFDsr1tRoc0qWCrUViwlBIBSwgBQSwkBLCAFAI4RBKQAIRwgEaACQhGggBJCSQnEhyAGXBBKcjUgLRI0FIAQQQQAESNCEAEjQQUAEiKUklQAghJKWUkoAQSqnFsQFNuZ3/UcyVaVRoViOIK+aoTyZoOkqvJLxRZjjbM9j+JkB0nvO+Ly5NCwV3WLnEnlsr3F6hfUInQanzWfuGy4geqzJmlxINQyfAbI2NTxpSY6KTTttE/kKoEJw0TDxqrh1pt4BQK9GCpUglAbo6EEGCrBzo15O0I/C7w8Cq8N2VhbgObB56H8ihsVIjmoWExqNyPxDr5hP0Ljm06fvQ+KhunUH4m/kmi/KZGx3CmrFOhcK49UYcufbkeY6ea6fhWICo2efMLgVrWkBzTqNj1jkfELpfB2L5wz8U5D7GFMZUxZI6K0pwFMU04CryoeCW0poFKBQA6EqU2CjlADgKNNgpQKAFoIgUJQAZSClSkEoAQ5BByCkBxGhCJSAEEEEAGiQQUMAIIIKAAiRoiUAJISCiua7WNLnGABJWB4sx57ntaxzqYbrBlr3Tzido09VRyORHDG339GricSfIn4x/k3Fes1sSfiOUeJWFxgRncNgTH0HylU1teVYY4FwDXHKcxgHnptzVziYmmAeYkn6rGuV60bqjZm4X9PJK7sw9xbltJzzu89333/fRU7LfRx9FrMSpFzZjQCAOg2CgssNIj7x9miEKQviU1tY92Y3/VWNpZS0mFbWloCz3Uq2oANhTY3ikUlS0HRUmIWsR5rZ1qI1/fRUmL0Rk8f9qUwkkzMto6fvcQhbmHR1n33CnU6W48fqP/igXndcD4hWp2Z2qCvhDg4cxKjVG6EeoUi4fMeqaA28R+adFTGbO4yO/tPyK2vBl1kuqQJ7rnjy1BA+qwVQQSrDDr1zC0zq0y0+RCZr5FX0emgUoFUvDWMNuaDKjSJIhw6OG4VyCrk7KBwFKBTUpUqQHZR5k0XIsyAHw5LDlHDksOQA+CjlMhyOUAOEpJKKURKACJQSSUEASkSNBMAUII0RQAlCUpCFDATKEoyodaqcwGmUmPHwSykojRg5dDzrlgMZhPTmq64xtjHBrwRmMAjXXxCTdODKnKS0xPXT8llsWNxmFTRwY8OGkSAdlmnmkujZj4qfZa8Y16gY3JVDGuOUgjQ7mSd+Wywd24PfNQ7Hv1BLp5gD6KwxPFRcVf5tUt2yUzAdPMAeEb81XiiT3CIhxkH4tBMuXG5WRvI2z0n4dijjx1e/+/kj2daHNa/UySGyYbPMRzV/i1aSBy0Hp+ws+YLnmTLQ106QCSBB9CrDE6vdzjmGn3CuwfpMv4kvzEO3zw2mSf2AoJvgC31PujxkOLSByb9BKp6hnKeRb9R+oWk56Ra/xmUac5SzdzPkq6lTLmEDUt18x4JNJ+3t/tCGon1LrQeiqrypIP72Mp6DqPZRXNmUyFaIjqggnxB+ircXMnRPVwQVGriR6K2PZRMiByUHaDwlMtOqUNvRWlA1WSBUIGnsg8ptokgba7pxavo2v2f8Y/wryxzM7X7AGC0jc6+H5LtGEY3QuGg0ngkicjiBUHm1cAs6hYA1o25gbq3sbl5c17Xw/NlGUkVGg6bnTWfms8uR4PXRuj+HOcLemd4JRMrNOzgfIgrjOIYxWtGljajjTdkzse7MQTm+E9CIkDorLCsdNRjXUtHEwI5HxVkeRaToyy4bUvGzqxcizLm+MYhUDQczg772ph0+CuMHxV9OKb5dnEtk/DAk+KaOZMSfGlE2IcltcqGxxtr3lj+64ajXRw8PFW1KsHCQQR4K1ST6M7i12TA5KDlGDk4HJiB6URKQCjQAHFBJcUEAT0EEAmANEQjRIAIII0RUMAisnxrjJt6RIaTroRGh5brS3102kxz3HRoJPouA8dcSVLmqRMN1IHQclnzu6ijTx9NtkvHPtJq1I7OmGvbGsyJ56dF0DgvEn3tp2tankJJAAnK4D7zZ5FcIw+0NR7Qdi4T5dF6Pwt7G0GNZADWgADlAVTijT5ujmfGWFkVO0py1zTLXD6HwWn4B4dFWm64uHOeahc0h0a7AkneNxCXxUBUIa0S5xAgdSdlon5rSjSYIDWgSR+Lcz6lVe2KcprSLZTnKowdSZl8QwmiypVYKcB7mBsHbQx81EusKe62hoJIEDzBkK87ZtYua8NmDBcI733TPhJVrw/QIpZXgSHGdQR7jdZeN+Y210zRyZOMUpdqv9Gc//BqPpAxBcJIO/KFk6mBV2PyuYcvI+B1XVMSua1MfyqOfyc0H5rM4pe3G5t9zH9RvvstnpoyRyMg4NgWoLj7cvBS7rhNjSXtdoeXJTeHszzLgBG+uYeUrRXlMZVKgiJZJJnMsSsmAiDBGiTYYO6p3qbZCk8RWoBLp0CtMKx4sot7OgXCIGVzAfZCSZPkzN4xwjWyyGwd1ljYPZo5pHmuhYlxc8jW1rCegafoVnL+5NQ/A4eDhBU1RDdoyFzYlrpGxTNSkW7rTimDuoGL0hCayqjOVqca8kdrSJkjaYUprZ0U2thRptYSJLgXFonMGiIJ6KXLRbgjHz2MU50CmWz4JneI/2mGNOkDnHJWNG0zuAYSCJLnEHSBPueiyTdncjNR2TquB0qlt2lSsCc3wgkPAgatncgkyE/8AZ9aiH94nvHKOWUafNWPDeAOBqGoWj+WQRoXMJEtJHIjT3U3hagxtOW6nn1lTCWqs52dKU3Jb/uQuKL1tN1PtD3MwzdYEmPkrLAsSZVcax0a0FrJ5k7kKNxBglOs1xq7xIMxk8lzOv2lBxYXEtG0ExHUK6KT67Ms21trR1rD7llS5c6RFNp93afSVZ8MXOa4rBru7lBI/unQj0BXH8LrukmnUcC7cEron2b6VampM0+9PXMI+pTw1IoytOFnSGuTjSmGlONK1mIeBSk20pYKAA5BJcUEAWRQCNEUwAQQQQASJApKhgZzjx5/hi0c9/IargnEFKKzjGkx+X6L0LxRa9pSLfMe4IXF8WtCXAxPJw8W/rCwZZVlN+GN4xnBbZoptMa7rc2GJFrN+Sztvh4awQZG7T4fqn2sJho5kADxOiSy9RN9wrhmYi5qak/0x05Zv0TuO4cZNUuLpMBsaAdPJXtjQ7Omxn4Wtb7BOkLTk48Z4/BmPHyZY8nmjn2H4fVL3SHDmAQCDGui1OEbGWwZ1GsT6q0Fu3NnjvbSkVBqs+Dhejbs1cjn+u0qFZJCq62HNJ1Ez1VsDAUO7uQwFx5K1lcbEULRrYAAHgEm9OhCg4PedpmrP0BMMB/COfqpGIVmAEzyUX8ktOzEY/Up5uzdEnaeqGC2Dm93UA9FUY8RWqT90T5q54NxLtmFrjL6ZiereRSosNK6zYGayT4rFY3RGZbS6q91YrGX6qWxaKIiCq7FTsOqsnIjhVapBZSe4HYhpg9ddkCFXgmGGpVa0akkDTpzK6xUwSmbZ7CN2jVsToQd+k8vFRuDeHuxDnVI7Q6EaHKIBgFaG8GVhnq0ejngT81bGPt2Z5zuVIi2mDUHhlR1JhIpCmRlblII56apjEcXoWLIp0XSScogtBO0lx1I0AnyVthwHZtjlIH/VxA+ieqW7HkFzQ4t+EuAMeXsmcPb7dMI5al77a+rOV1sSrvfO2Qk5A3Rsuk5ue8bqU28c2HFsE7iC3/s0/kV0w0WmZaO9o7QSfPqs3xBgbMo7OnJOk5jIJOjWMG589AsGXiTXuUrOri/EMORqDhSMJieJGoTmMgbD9VmcSZm16LX4hgL6b3MqaRB0iHFwGx5qruMLdENG/VJihJPyfZo5OfHKHhDoxtJxY8QuicC482jVh8ZKoDS47tI29JJCyF3hha+I239kKEsIB6j85W3yt2jjuGmmehmlLaVQ8H3/AG1u2TJbDT7afvwV81aYu1Zjap0OtKWE2EsJiAFBAoIAtJQSEcpgAUEJQQSEUlxhLTLjJSTlSGhG2IqsBBB5rnvEPD5FUub8LjPkV0Gq5U2IP6rFkimbcboxde2LKcGNOnNTuBcN7Wsarh3aW3QvO3tv7Kv4guY0C3nCFj2NrTB+Jwzu83aj2EKMELl+w/In4w/cuUEECt5zBJKaqhKq1mt3cAipVA8S3Ueqh09DJNbGHv0WT4lrlxbSB+Nwbp4nX5StTV20WPxYZbmk47ZvyKxyXwdDE/k09vRaxgaAIAgDwCq8Wt21Bl28QsXj32i9jdOoOa5rG5RnbDnGSJMcgASeey0bKzK1EPo3zHBzolwAjWNjrKdp/RCavbMtinDoadHE9ZKVgjm29QHxgx0Kb4gvDQc4PrsfDZAb8Tp6CVRUMTp1XltN8ka6ggxz0PTZLTHtXpnUcRMCQsViz9Vo7Wu51uwu3Aj20B9lm79slLWwK6nTL3Bo3JAHmdF1eztBSpsYNmgD5arlX8cbZ9OoAC4PGUOEjzIWzpcaNLW56ZzHfK4Zfc6+iuxtIy5bekXGKdq1hdRMGNSS0AAczIK5zf41WcXh5z5tCRImCNNOWi19bi2k4ZezJaRBzOAOvKBP1VXePtKwa1rOyA3yAEEfIyquRFy3Fmjh5YY374/5KzDcUq5WBoJFP7svdsZJiV1CxuW1GNe0yCPIzz081jcOqYeyqx1Ks5pb+IOyuPWeUrY21wxwmm5pH9hBHyU8aEo3bF5uWGSvBUSZSk0HJxq1nPKTie2nI+NPhP1H5qirUGwTGwW2uaAqMLHbEe3QrHOoEOdTf90wfH/SzZo07NmCdxr6KSjhWdrnuHxHTyWS4pt8rwB0/NdSFIRH0WN4kw4vrNAHKT7qlKtl73otvswvtX0nGC8AtnnlmR7GV0Rq5CGOoOa6mYLCCD4hdSwbEG3FJtVvMd4fhcNwtWKWqMWaNOywCWEgJYVpSAoI0FIFggggmAJElIIAQ5yQjqFIcVnyPZoxLQxcv0Wcxa4gFXt2VkMcr/dGrjoANST4BZsjNWKNsyl5Xz1mtOxeB7kLtbAAABsAAPRcywzhCoXtq1nZSHBwY2DqDIzH8gtyHVTu72ACbDJQTsXkx82qLGtWDd/bmodWs53gPDf3RU6adATvI5FUcSiRBbSY5lXhoBrQ0eXpzUSzZ3wrCqe8ArcUdWV5XuiHdUBllZLHrXNB5gyFtrpvcKrLvDc9MEb9EZIX0TinXZxHjLh7/nUXkS2qRPmB/paZuG020RDW7RsPVaPGbIPa10a0zPygqruHA0wPGFXFmppeNoyuN4SwNEN1InyWZwCwAunP+7TYc3iXd1o+vstzxTUDduQWQwYuh55OfPnAhS2CSq2dDp3ANJoHIKkuWiSTsNyl2tzlYY5qgxzEp/ltP+R/JVi2VWJ3Pa1JG0hrfKd1a3dOGjwH1CqLOiX1abR+KfZa66sC4AQpSKpPZS0aJLJV5hmHEiVOscI0DYWjwqwEuEbR8wn8LF86OXuty1zh0cR7FSrStUpmWOLT1aSFbYla5a9YdHz7gH81G7EKh6ZpjtF7hPF72wLgZh+Jujh5jmtrY3bKrQ6m4Oaen0PRcwbbJ6xr1aDs1FxHUbtPmE8MzXZVPjp/pOqArP8AEVDLUbUH3hB8xt8voo1jxe06VqZaerNW+26cxfGberShlQZg4EAhwJ5GJ8FbOUZR0yrHCcJq0IpjRRbm1El3OIUi3MhLqhZ0aXozF/bbqVwTiJo1+xce5V28Hjb329lJu2LO34LSHN0LTIPiDKeLplc1aOuhKChYTeCtRZUH32gnz5/OVOC1oxBoIQgpAnoIkJTEhyiJREopQQNVTqE298JVcc1Fc3NoSsuTTNWP9JWX1w+o7JREu5n7rfFxUjDMGZS7x71Q7vdv5DoFPo02sENAA/e6M1VT4/LL/LVIUGBCEw+4hMPvAp0ITSUw+vBVdc4o0c1TXONme4JSORYo2bvDTLp8FJq/G1U3B98azXFzcpbAPTXorp/xjyW3E7gjHl1MXXEtKOiNAlOGiA5Kwq+DO4rayajRvBjyI0/NcyvblzH5TpDh8iuyYjbF0OZ8TeX4m9PNcy42w0h/asaS128A6OG4I5LLkXizo8Vqa8WZjii4zAwdTp7qJRggNaIAG/krzC+Ga1UOrVWEA6Ma7Qn+6OQVfi+C14yhuVnRvPzPNI5Fk0ul8FVe4sAMlIz1dy9OqgUaMqfTwdwOoWiwDhZ9YgkFrObj9B1Klb6KJa2wcF8PlxNZw0+Fk8+pWwtcKDn+A0/VWzbYUmBrBAaIaOg2kqXa0Mpj97LRGFGSUrdlfh1kM79NjCdsWjt6w6BpU3CW9558VDsj/wAisfIfOE1CmE43HZXbjyexp9RIVPhD+1d4BX32tNyinU/yZ6rEYBiYY6J0KyZVTZsxO4o3P8KAETbZC3vg4bqUx4VKLiDUtlEr2XTfdXJAKRkkooFIdwe6zDK7R43HXxHgp9Rqqrq0Ih7NHDb9D4KVbX4f3To4bg/UdQmjoiW9oj3QWfxQaFX98VnMQenRWzYfZxdZrdzDvTefZwn6ytcFzn7Mq/8APqs/EwH/ANXf7XSAtUOjHNe4CCNBWIQlgoJKAKkBRCJAlFKCQiFEq2h3YfQ/qpco0kop9kxk49FNWFUfcJ/x1UGpcVBuxw82uWnQVbwotWd/Rkn13nkfYph1Ko7Zrz5ArZFBL6C+yf6h/RjqeBVXn4I8XkD5KyteGmjV7vRgj5lX4RqVggiHnmxeE2bKTTkESddSSYCk1Piak2p7vql1uXmr0kloptt7HSk1NkpJeNFICpUe4smP12PVvPzHNOHYJQKhpPsE2uivfhrvxA+YIUG6wLNuR6CVfym3lL6UR/VkZulw3RbqW5j/AHbeynCkBAaPLp7KdklJyy/yUqKXQrk32RKtHvR1b80btAT0ann/ABk+iiVzoR4qSBeEthhJ8VWYbr27vI/OVZ1X5KJPn81XYS2KFZ3WfkoAoftCs2Vm0mv+A1aTj5Fwa4eocFQ332e0CS63e6meh7zP1CvONav/AAmv5gAiOrXAfp7K0s6mdjXfiaD7iVW0mxlJpaOc18Fu7bdpe0fepyR6jcJ60xInddKY1RbvAaFXV9MA/iZ3XfLdVyw30XRz12ZSjdgqVSqhTa3B8f0qpHg8T8wodTh+6Zs1r/8AFw+hhV+nJFqywfyTA8EKBf24dBGhGxG6S6lcM+KjUHk0kfJQ6964btcPNrgocRk18D9aocveOoWaxCrrCmVnVqmlOnUd/ix5+gVng/BFeqQbj+UzmNO1PgBy9U0YtiykkSPsvsnGpVrR3Q3ID1cTJjyAHuujAJiwsmUWNp0mhrWiAB9T1KkhaYqlRjk7dhEI0cIJxR0IwggpABQQQQASCNBABI0EFABFEjQUMAIigggCZb/Cl1dkEEwDnJJKCCAEjZBmyCCADSKqCCAG2Jtm6CCAGDz81HqblBBADOM/0h5hNWn/AIbvI/VGglfYFLjTQcPfI2p1Ynl3Sk8NH/i0f8AjQSfI3wXDE+1BBMKLSggggABLRIKQfYcowgggBQSwiQUgE5BBBAH/2Q=="/>
          <p:cNvSpPr>
            <a:spLocks noChangeAspect="1" noChangeArrowheads="1"/>
          </p:cNvSpPr>
          <p:nvPr/>
        </p:nvSpPr>
        <p:spPr bwMode="auto">
          <a:xfrm>
            <a:off x="155575" y="-1508125"/>
            <a:ext cx="6000750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 dirty="0"/>
          </a:p>
        </p:txBody>
      </p:sp>
      <p:sp>
        <p:nvSpPr>
          <p:cNvPr id="8" name="AutoShape 4" descr="data:image/jpeg;base64,/9j/4AAQSkZJRgABAQAAAQABAAD/2wCEAAkGBxISEhUTEBIVFRUVFRcWFRYQFQ8VEBUVFRUWFhcVFRUYHSggGBolGxUVITEhJSkrLi4uGB8zODMtNygtLisBCgoKDg0OGxAQGi0lHyItLS0tLSstLS0tLy0tLS0tLS0tLS0tLi0tLS0tLS0tLS0uLS0tLS0tLS0tLS0tLS0tLf/AABEIAKIBNgMBIgACEQEDEQH/xAAcAAAABwEBAAAAAAAAAAAAAAAAAQIDBAUGBwj/xAA7EAABAwIEAwYDBgYCAwEAAAABAAIRAwQFEiExBkFREyJhcYGRMqGxB0JSwdHwFCMzYnLhJII0kvEV/8QAGgEAAgMBAQAAAAAAAAAAAAAAAAIBAwQFBv/EACoRAAICAgIBBAAFBQAAAAAAAAABAhEDIQQxEhMiQVEFIzJxkRRhgbHw/9oADAMBAAIRAxEAPwDrqCEI0ACERCNBABI0EEABFCNBACSEghOpJCUBohFCWQklABQhCMInOQAEzc3DKYl7gB4/kFW4tjIp91urjt0HiVzTiXiJziZeSNieZ8Gjoq5ZK0h4wbNrjPG1KlIp95wWGxTjWtUJGcgdGmFjbq+JmTA6D96lQu1P+lXbfZYkkaoYu46lxProhTxV3LWN4iVnadWAmDWM6GDyUUSby0xgxIcR4gkfMK4sOMK9Iw52cdH6n0cudWV4T5j4h18QpT7jTSS3pzH+JRtA0mdqwfiu3r93Nkf+F538jsVfArz1TuogzI5Hn6+K2PDHF76ZDHuzN/u3ViyfZW4fR1RGFDsr1tRoc0qWCrUViwlBIBSwgBQSwkBLCAFAI4RBKQAIRwgEaACQhGggBJCSQnEhyAGXBBKcjUgLRI0FIAQQQQAESNCEAEjQQUAEiKUklQAghJKWUkoAQSqnFsQFNuZ3/UcyVaVRoViOIK+aoTyZoOkqvJLxRZjjbM9j+JkB0nvO+Ly5NCwV3WLnEnlsr3F6hfUInQanzWfuGy4geqzJmlxINQyfAbI2NTxpSY6KTTttE/kKoEJw0TDxqrh1pt4BQK9GCpUglAbo6EEGCrBzo15O0I/C7w8Cq8N2VhbgObB56H8ihsVIjmoWExqNyPxDr5hP0Ljm06fvQ+KhunUH4m/kmi/KZGx3CmrFOhcK49UYcufbkeY6ea6fhWICo2efMLgVrWkBzTqNj1jkfELpfB2L5wz8U5D7GFMZUxZI6K0pwFMU04CryoeCW0poFKBQA6EqU2CjlADgKNNgpQKAFoIgUJQAZSClSkEoAQ5BByCkBxGhCJSAEEEEAGiQQUMAIIIKAAiRoiUAJISCiua7WNLnGABJWB4sx57ntaxzqYbrBlr3Tzido09VRyORHDG339GricSfIn4x/k3Fes1sSfiOUeJWFxgRncNgTH0HylU1teVYY4FwDXHKcxgHnptzVziYmmAeYkn6rGuV60bqjZm4X9PJK7sw9xbltJzzu89333/fRU7LfRx9FrMSpFzZjQCAOg2CgssNIj7x9miEKQviU1tY92Y3/VWNpZS0mFbWloCz3Uq2oANhTY3ikUlS0HRUmIWsR5rZ1qI1/fRUmL0Rk8f9qUwkkzMto6fvcQhbmHR1n33CnU6W48fqP/igXndcD4hWp2Z2qCvhDg4cxKjVG6EeoUi4fMeqaA28R+adFTGbO4yO/tPyK2vBl1kuqQJ7rnjy1BA+qwVQQSrDDr1zC0zq0y0+RCZr5FX0emgUoFUvDWMNuaDKjSJIhw6OG4VyCrk7KBwFKBTUpUqQHZR5k0XIsyAHw5LDlHDksOQA+CjlMhyOUAOEpJKKURKACJQSSUEASkSNBMAUII0RQAlCUpCFDATKEoyodaqcwGmUmPHwSykojRg5dDzrlgMZhPTmq64xtjHBrwRmMAjXXxCTdODKnKS0xPXT8llsWNxmFTRwY8OGkSAdlmnmkujZj4qfZa8Y16gY3JVDGuOUgjQ7mSd+Wywd24PfNQ7Hv1BLp5gD6KwxPFRcVf5tUt2yUzAdPMAeEb81XiiT3CIhxkH4tBMuXG5WRvI2z0n4dijjx1e/+/kj2daHNa/UySGyYbPMRzV/i1aSBy0Hp+ws+YLnmTLQ106QCSBB9CrDE6vdzjmGn3CuwfpMv4kvzEO3zw2mSf2AoJvgC31PujxkOLSByb9BKp6hnKeRb9R+oWk56Ra/xmUac5SzdzPkq6lTLmEDUt18x4JNJ+3t/tCGon1LrQeiqrypIP72Mp6DqPZRXNmUyFaIjqggnxB+ircXMnRPVwQVGriR6K2PZRMiByUHaDwlMtOqUNvRWlA1WSBUIGnsg8ptokgba7pxavo2v2f8Y/wryxzM7X7AGC0jc6+H5LtGEY3QuGg0ngkicjiBUHm1cAs6hYA1o25gbq3sbl5c17Xw/NlGUkVGg6bnTWfms8uR4PXRuj+HOcLemd4JRMrNOzgfIgrjOIYxWtGljajjTdkzse7MQTm+E9CIkDorLCsdNRjXUtHEwI5HxVkeRaToyy4bUvGzqxcizLm+MYhUDQczg772ph0+CuMHxV9OKb5dnEtk/DAk+KaOZMSfGlE2IcltcqGxxtr3lj+64ajXRw8PFW1KsHCQQR4K1ST6M7i12TA5KDlGDk4HJiB6URKQCjQAHFBJcUEAT0EEAmANEQjRIAIII0RUMAisnxrjJt6RIaTroRGh5brS3102kxz3HRoJPouA8dcSVLmqRMN1IHQclnzu6ijTx9NtkvHPtJq1I7OmGvbGsyJ56dF0DgvEn3tp2tankJJAAnK4D7zZ5FcIw+0NR7Qdi4T5dF6Pwt7G0GNZADWgADlAVTijT5ujmfGWFkVO0py1zTLXD6HwWn4B4dFWm64uHOeahc0h0a7AkneNxCXxUBUIa0S5xAgdSdlon5rSjSYIDWgSR+Lcz6lVe2KcprSLZTnKowdSZl8QwmiypVYKcB7mBsHbQx81EusKe62hoJIEDzBkK87ZtYua8NmDBcI733TPhJVrw/QIpZXgSHGdQR7jdZeN+Y210zRyZOMUpdqv9Gc//BqPpAxBcJIO/KFk6mBV2PyuYcvI+B1XVMSua1MfyqOfyc0H5rM4pe3G5t9zH9RvvstnpoyRyMg4NgWoLj7cvBS7rhNjSXtdoeXJTeHszzLgBG+uYeUrRXlMZVKgiJZJJnMsSsmAiDBGiTYYO6p3qbZCk8RWoBLp0CtMKx4sot7OgXCIGVzAfZCSZPkzN4xwjWyyGwd1ljYPZo5pHmuhYlxc8jW1rCegafoVnL+5NQ/A4eDhBU1RDdoyFzYlrpGxTNSkW7rTimDuoGL0hCayqjOVqca8kdrSJkjaYUprZ0U2thRptYSJLgXFonMGiIJ6KXLRbgjHz2MU50CmWz4JneI/2mGNOkDnHJWNG0zuAYSCJLnEHSBPueiyTdncjNR2TquB0qlt2lSsCc3wgkPAgatncgkyE/8AZ9aiH94nvHKOWUafNWPDeAOBqGoWj+WQRoXMJEtJHIjT3U3hagxtOW6nn1lTCWqs52dKU3Jb/uQuKL1tN1PtD3MwzdYEmPkrLAsSZVcax0a0FrJ5k7kKNxBglOs1xq7xIMxk8lzOv2lBxYXEtG0ExHUK6KT67Ms21trR1rD7llS5c6RFNp93afSVZ8MXOa4rBru7lBI/unQj0BXH8LrukmnUcC7cEron2b6VampM0+9PXMI+pTw1IoytOFnSGuTjSmGlONK1mIeBSk20pYKAA5BJcUEAWRQCNEUwAQQQQASJApKhgZzjx5/hi0c9/IargnEFKKzjGkx+X6L0LxRa9pSLfMe4IXF8WtCXAxPJw8W/rCwZZVlN+GN4xnBbZoptMa7rc2GJFrN+Sztvh4awQZG7T4fqn2sJho5kADxOiSy9RN9wrhmYi5qak/0x05Zv0TuO4cZNUuLpMBsaAdPJXtjQ7Omxn4Wtb7BOkLTk48Z4/BmPHyZY8nmjn2H4fVL3SHDmAQCDGui1OEbGWwZ1GsT6q0Fu3NnjvbSkVBqs+Dhejbs1cjn+u0qFZJCq62HNJ1Ez1VsDAUO7uQwFx5K1lcbEULRrYAAHgEm9OhCg4PedpmrP0BMMB/COfqpGIVmAEzyUX8ktOzEY/Up5uzdEnaeqGC2Dm93UA9FUY8RWqT90T5q54NxLtmFrjL6ZiereRSosNK6zYGayT4rFY3RGZbS6q91YrGX6qWxaKIiCq7FTsOqsnIjhVapBZSe4HYhpg9ddkCFXgmGGpVa0akkDTpzK6xUwSmbZ7CN2jVsToQd+k8vFRuDeHuxDnVI7Q6EaHKIBgFaG8GVhnq0ejngT81bGPt2Z5zuVIi2mDUHhlR1JhIpCmRlblII56apjEcXoWLIp0XSScogtBO0lx1I0AnyVthwHZtjlIH/VxA+ieqW7HkFzQ4t+EuAMeXsmcPb7dMI5al77a+rOV1sSrvfO2Qk5A3Rsuk5ue8bqU28c2HFsE7iC3/s0/kV0w0WmZaO9o7QSfPqs3xBgbMo7OnJOk5jIJOjWMG589AsGXiTXuUrOri/EMORqDhSMJieJGoTmMgbD9VmcSZm16LX4hgL6b3MqaRB0iHFwGx5qruMLdENG/VJihJPyfZo5OfHKHhDoxtJxY8QuicC482jVh8ZKoDS47tI29JJCyF3hha+I239kKEsIB6j85W3yt2jjuGmmehmlLaVQ8H3/AG1u2TJbDT7afvwV81aYu1Zjap0OtKWE2EsJiAFBAoIAtJQSEcpgAUEJQQSEUlxhLTLjJSTlSGhG2IqsBBB5rnvEPD5FUub8LjPkV0Gq5U2IP6rFkimbcboxde2LKcGNOnNTuBcN7Wsarh3aW3QvO3tv7Kv4guY0C3nCFj2NrTB+Jwzu83aj2EKMELl+w/In4w/cuUEECt5zBJKaqhKq1mt3cAipVA8S3Ueqh09DJNbGHv0WT4lrlxbSB+Nwbp4nX5StTV20WPxYZbmk47ZvyKxyXwdDE/k09vRaxgaAIAgDwCq8Wt21Bl28QsXj32i9jdOoOa5rG5RnbDnGSJMcgASeey0bKzK1EPo3zHBzolwAjWNjrKdp/RCavbMtinDoadHE9ZKVgjm29QHxgx0Kb4gvDQc4PrsfDZAb8Tp6CVRUMTp1XltN8ka6ggxz0PTZLTHtXpnUcRMCQsViz9Vo7Wu51uwu3Aj20B9lm79slLWwK6nTL3Bo3JAHmdF1eztBSpsYNmgD5arlX8cbZ9OoAC4PGUOEjzIWzpcaNLW56ZzHfK4Zfc6+iuxtIy5bekXGKdq1hdRMGNSS0AAczIK5zf41WcXh5z5tCRImCNNOWi19bi2k4ZezJaRBzOAOvKBP1VXePtKwa1rOyA3yAEEfIyquRFy3Fmjh5YY374/5KzDcUq5WBoJFP7svdsZJiV1CxuW1GNe0yCPIzz081jcOqYeyqx1Ks5pb+IOyuPWeUrY21wxwmm5pH9hBHyU8aEo3bF5uWGSvBUSZSk0HJxq1nPKTie2nI+NPhP1H5qirUGwTGwW2uaAqMLHbEe3QrHOoEOdTf90wfH/SzZo07NmCdxr6KSjhWdrnuHxHTyWS4pt8rwB0/NdSFIRH0WN4kw4vrNAHKT7qlKtl73otvswvtX0nGC8AtnnlmR7GV0Rq5CGOoOa6mYLCCD4hdSwbEG3FJtVvMd4fhcNwtWKWqMWaNOywCWEgJYVpSAoI0FIFggggmAJElIIAQ5yQjqFIcVnyPZoxLQxcv0Wcxa4gFXt2VkMcr/dGrjoANST4BZsjNWKNsyl5Xz1mtOxeB7kLtbAAABsAAPRcywzhCoXtq1nZSHBwY2DqDIzH8gtyHVTu72ACbDJQTsXkx82qLGtWDd/bmodWs53gPDf3RU6adATvI5FUcSiRBbSY5lXhoBrQ0eXpzUSzZ3wrCqe8ArcUdWV5XuiHdUBllZLHrXNB5gyFtrpvcKrLvDc9MEb9EZIX0TinXZxHjLh7/nUXkS2qRPmB/paZuG020RDW7RsPVaPGbIPa10a0zPygqruHA0wPGFXFmppeNoyuN4SwNEN1InyWZwCwAunP+7TYc3iXd1o+vstzxTUDduQWQwYuh55OfPnAhS2CSq2dDp3ANJoHIKkuWiSTsNyl2tzlYY5qgxzEp/ltP+R/JVi2VWJ3Pa1JG0hrfKd1a3dOGjwH1CqLOiX1abR+KfZa66sC4AQpSKpPZS0aJLJV5hmHEiVOscI0DYWjwqwEuEbR8wn8LF86OXuty1zh0cR7FSrStUpmWOLT1aSFbYla5a9YdHz7gH81G7EKh6ZpjtF7hPF72wLgZh+Jujh5jmtrY3bKrQ6m4Oaen0PRcwbbJ6xr1aDs1FxHUbtPmE8MzXZVPjp/pOqArP8AEVDLUbUH3hB8xt8voo1jxe06VqZaerNW+26cxfGberShlQZg4EAhwJ5GJ8FbOUZR0yrHCcJq0IpjRRbm1El3OIUi3MhLqhZ0aXozF/bbqVwTiJo1+xce5V28Hjb329lJu2LO34LSHN0LTIPiDKeLplc1aOuhKChYTeCtRZUH32gnz5/OVOC1oxBoIQgpAnoIkJTEhyiJREopQQNVTqE298JVcc1Fc3NoSsuTTNWP9JWX1w+o7JREu5n7rfFxUjDMGZS7x71Q7vdv5DoFPo02sENAA/e6M1VT4/LL/LVIUGBCEw+4hMPvAp0ITSUw+vBVdc4o0c1TXONme4JSORYo2bvDTLp8FJq/G1U3B98azXFzcpbAPTXorp/xjyW3E7gjHl1MXXEtKOiNAlOGiA5Kwq+DO4rayajRvBjyI0/NcyvblzH5TpDh8iuyYjbF0OZ8TeX4m9PNcy42w0h/asaS128A6OG4I5LLkXizo8Vqa8WZjii4zAwdTp7qJRggNaIAG/krzC+Ga1UOrVWEA6Ma7Qn+6OQVfi+C14yhuVnRvPzPNI5Fk0ul8FVe4sAMlIz1dy9OqgUaMqfTwdwOoWiwDhZ9YgkFrObj9B1Klb6KJa2wcF8PlxNZw0+Fk8+pWwtcKDn+A0/VWzbYUmBrBAaIaOg2kqXa0Mpj97LRGFGSUrdlfh1kM79NjCdsWjt6w6BpU3CW9558VDsj/wAisfIfOE1CmE43HZXbjyexp9RIVPhD+1d4BX32tNyinU/yZ6rEYBiYY6J0KyZVTZsxO4o3P8KAETbZC3vg4bqUx4VKLiDUtlEr2XTfdXJAKRkkooFIdwe6zDK7R43HXxHgp9Rqqrq0Ih7NHDb9D4KVbX4f3To4bg/UdQmjoiW9oj3QWfxQaFX98VnMQenRWzYfZxdZrdzDvTefZwn6ytcFzn7Mq/8APqs/EwH/ANXf7XSAtUOjHNe4CCNBWIQlgoJKAKkBRCJAlFKCQiFEq2h3YfQ/qpco0kop9kxk49FNWFUfcJ/x1UGpcVBuxw82uWnQVbwotWd/Rkn13nkfYph1Ko7Zrz5ArZFBL6C+yf6h/RjqeBVXn4I8XkD5KyteGmjV7vRgj5lX4RqVggiHnmxeE2bKTTkESddSSYCk1Piak2p7vql1uXmr0kloptt7HSk1NkpJeNFICpUe4smP12PVvPzHNOHYJQKhpPsE2uivfhrvxA+YIUG6wLNuR6CVfym3lL6UR/VkZulw3RbqW5j/AHbeynCkBAaPLp7KdklJyy/yUqKXQrk32RKtHvR1b80btAT0ann/ABk+iiVzoR4qSBeEthhJ8VWYbr27vI/OVZ1X5KJPn81XYS2KFZ3WfkoAoftCs2Vm0mv+A1aTj5Fwa4eocFQ332e0CS63e6meh7zP1CvONav/AAmv5gAiOrXAfp7K0s6mdjXfiaD7iVW0mxlJpaOc18Fu7bdpe0fepyR6jcJ60xInddKY1RbvAaFXV9MA/iZ3XfLdVyw30XRz12ZSjdgqVSqhTa3B8f0qpHg8T8wodTh+6Zs1r/8AFw+hhV+nJFqywfyTA8EKBf24dBGhGxG6S6lcM+KjUHk0kfJQ6964btcPNrgocRk18D9aocveOoWaxCrrCmVnVqmlOnUd/ix5+gVng/BFeqQbj+UzmNO1PgBy9U0YtiykkSPsvsnGpVrR3Q3ID1cTJjyAHuujAJiwsmUWNp0mhrWiAB9T1KkhaYqlRjk7dhEI0cIJxR0IwggpABQQQQASCNBABI0EFABFEjQUMAIigggCZb/Cl1dkEEwDnJJKCCAEjZBmyCCADSKqCCAG2Jtm6CCAGDz81HqblBBADOM/0h5hNWn/AIbvI/VGglfYFLjTQcPfI2p1Ynl3Sk8NH/i0f8AjQSfI3wXDE+1BBMKLSggggABLRIKQfYcowgggBQSwiQUgE5BBBAH/2Q=="/>
          <p:cNvSpPr>
            <a:spLocks noChangeAspect="1" noChangeArrowheads="1"/>
          </p:cNvSpPr>
          <p:nvPr/>
        </p:nvSpPr>
        <p:spPr bwMode="auto">
          <a:xfrm>
            <a:off x="307975" y="-1355725"/>
            <a:ext cx="6000750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 dirty="0"/>
          </a:p>
        </p:txBody>
      </p:sp>
      <p:pic>
        <p:nvPicPr>
          <p:cNvPr id="14342" name="Picture 6" descr="http://static.tvazteca.com/imagenes/2012/50/Suplemento-hierro-evitan-problemas-174775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691" y="410373"/>
            <a:ext cx="2629109" cy="1529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4" name="Picture 8" descr="https://encrypted-tbn1.gstatic.com/images?q=tbn:ANd9GcQQHshCPVxPPsgzeEdO1mB0eiLpZ5hS0V7bCh8ARJtwMkjRN_X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3407" y="408186"/>
            <a:ext cx="2566925" cy="1531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269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>
                <a:solidFill>
                  <a:srgbClr val="FF0000"/>
                </a:solidFill>
              </a:rPr>
              <a:t>Conductas problemáticas en PCDI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BO" b="1" dirty="0" smtClean="0"/>
          </a:p>
          <a:p>
            <a:endParaRPr lang="es-BO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7786013"/>
              </p:ext>
            </p:extLst>
          </p:nvPr>
        </p:nvGraphicFramePr>
        <p:xfrm>
          <a:off x="457200" y="1397000"/>
          <a:ext cx="8507288" cy="5128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3644"/>
                <a:gridCol w="4253644"/>
              </a:tblGrid>
              <a:tr h="4838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BO" sz="2400" dirty="0" smtClean="0"/>
                        <a:t>CONDUCTAS DISOCIALES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BO" sz="2400" dirty="0" smtClean="0"/>
                        <a:t>CONDUCTAS NO DISOCIALES</a:t>
                      </a:r>
                      <a:endParaRPr lang="es-BO" sz="2400" dirty="0"/>
                    </a:p>
                  </a:txBody>
                  <a:tcPr/>
                </a:tc>
              </a:tr>
              <a:tr h="4644538">
                <a:tc>
                  <a:txBody>
                    <a:bodyPr/>
                    <a:lstStyle/>
                    <a:p>
                      <a:r>
                        <a:rPr lang="es-BO" sz="2000" dirty="0" smtClean="0"/>
                        <a:t>Conllevan una alta probabilidad de poner en peligro la integridad física del sujeto o la de los individuos de su entorno, o que suponen una transgresión clara de las normas sociales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BO" sz="1800" dirty="0" err="1" smtClean="0"/>
                        <a:t>Autoagresividad</a:t>
                      </a:r>
                      <a:endParaRPr lang="es-BO" sz="180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BO" sz="1800" dirty="0" err="1" smtClean="0"/>
                        <a:t>Heteroagresividad</a:t>
                      </a:r>
                      <a:endParaRPr lang="es-BO" sz="180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BO" sz="1800" dirty="0" smtClean="0"/>
                        <a:t>Conducta sexual anormal/ inapropiada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BO" sz="1800" dirty="0" smtClean="0"/>
                        <a:t>Acoso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BO" sz="1800" dirty="0" err="1" smtClean="0"/>
                        <a:t>Oposicionismo</a:t>
                      </a:r>
                      <a:r>
                        <a:rPr lang="es-BO" sz="1800" dirty="0" smtClean="0"/>
                        <a:t> / conducta desafiante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BO" sz="1800" dirty="0" smtClean="0"/>
                        <a:t>Conducta destructiva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BO" sz="1800" dirty="0" smtClean="0"/>
                        <a:t>Alteraciones del sueño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BO" sz="1800" dirty="0" smtClean="0"/>
                        <a:t>Manipulación de eses/ingesta de objetos no comestibles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BO" sz="1800" kern="1200" dirty="0" smtClean="0">
                          <a:effectLst/>
                        </a:rPr>
                        <a:t>Implican una grave interferencia en la integración del individuo en la comunidad, limitando sus actividades y restringiendo su participación y utilización de los recursos disponibles.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BO" sz="1800" kern="1200" dirty="0" smtClean="0">
                          <a:effectLst/>
                        </a:rPr>
                        <a:t>Pasividad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s-BO" sz="1800" dirty="0" smtClean="0"/>
                        <a:t>Agitación motora y/o conductas estereotípicas</a:t>
                      </a:r>
                      <a:r>
                        <a:rPr lang="es-BO" sz="1800" kern="1200" dirty="0" smtClean="0">
                          <a:effectLst/>
                        </a:rPr>
                        <a:t> incoercibles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BO" sz="1800" kern="1200" dirty="0" smtClean="0">
                          <a:effectLst/>
                        </a:rPr>
                        <a:t>conductas no colaboradoras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BO" sz="1800" kern="1200" dirty="0" smtClean="0">
                          <a:effectLst/>
                        </a:rPr>
                        <a:t>Aislamiento </a:t>
                      </a:r>
                      <a:r>
                        <a:rPr lang="es-BO" sz="1800" dirty="0" smtClean="0"/>
                        <a:t>social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BO" sz="1800" dirty="0" smtClean="0"/>
                        <a:t>Desobediencia pasiva</a:t>
                      </a:r>
                      <a:endParaRPr lang="es-BO" sz="1800" kern="1200" dirty="0" smtClean="0">
                        <a:effectLst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BO" sz="1800" kern="1200" dirty="0" smtClean="0">
                          <a:effectLst/>
                        </a:rPr>
                        <a:t>gritos incontrolados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BO" sz="1800" kern="1200" dirty="0" smtClean="0">
                          <a:effectLst/>
                        </a:rPr>
                        <a:t>F</a:t>
                      </a:r>
                      <a:r>
                        <a:rPr lang="es-BO" sz="1800" dirty="0" smtClean="0"/>
                        <a:t>uga/ deambulación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s-BO" sz="1800" kern="1200" dirty="0" smtClean="0">
                          <a:effectLst/>
                        </a:rPr>
                        <a:t>demanda constante de atención).</a:t>
                      </a:r>
                      <a:endParaRPr lang="es-BO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27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619</TotalTime>
  <Words>1213</Words>
  <Application>Microsoft Office PowerPoint</Application>
  <PresentationFormat>Presentación en pantalla (4:3)</PresentationFormat>
  <Paragraphs>117</Paragraphs>
  <Slides>22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5" baseType="lpstr">
      <vt:lpstr>Arial</vt:lpstr>
      <vt:lpstr>Calibri</vt:lpstr>
      <vt:lpstr>Tema de Office</vt:lpstr>
      <vt:lpstr>Presentación de PowerPoint</vt:lpstr>
      <vt:lpstr>¿Qué es conducta?</vt:lpstr>
      <vt:lpstr>CONDUCTA ADAPTATIVA</vt:lpstr>
      <vt:lpstr>Conducta y discapacidad</vt:lpstr>
      <vt:lpstr>CONDUCTA PROBLEMÁTICA</vt:lpstr>
      <vt:lpstr>No todos las conductas inadecuadas son problemas de comportamiento</vt:lpstr>
      <vt:lpstr>Criterios específicos para el diagnóstico de trastorno de conducta en discapacidad intelectual</vt:lpstr>
      <vt:lpstr>Presentación de PowerPoint</vt:lpstr>
      <vt:lpstr>Conductas problemáticas en PCDI</vt:lpstr>
      <vt:lpstr>¿POR QUÉ APARECEN LAS ALTERACIONES DE LA CON-DUCTA?</vt:lpstr>
      <vt:lpstr>Presentación de PowerPoint</vt:lpstr>
      <vt:lpstr>FACTORES BIOLÓGICOS  </vt:lpstr>
      <vt:lpstr> Síndrome de Down </vt:lpstr>
      <vt:lpstr> Síndrome X frágil  </vt:lpstr>
      <vt:lpstr>FACTORES PSICOLÓGICOS </vt:lpstr>
      <vt:lpstr>FACTORES SOCIALES - ECOLÓGICOS</vt:lpstr>
      <vt:lpstr>¿QUÉ HACER ALTERACIONES DE LA CONDUCTA EN LA  DISCAPACIDAD INTELECTUAL?</vt:lpstr>
      <vt:lpstr>Presentación de PowerPoint</vt:lpstr>
      <vt:lpstr>Practica…</vt:lpstr>
      <vt:lpstr>ANÁLISIS BIOPSICOSOCIAL </vt:lpstr>
      <vt:lpstr>Bibliografía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claudia molina</cp:lastModifiedBy>
  <cp:revision>52</cp:revision>
  <dcterms:created xsi:type="dcterms:W3CDTF">2016-07-08T02:04:10Z</dcterms:created>
  <dcterms:modified xsi:type="dcterms:W3CDTF">2017-12-18T14:03:21Z</dcterms:modified>
</cp:coreProperties>
</file>