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>
        <p:scale>
          <a:sx n="69" d="100"/>
          <a:sy n="69" d="100"/>
        </p:scale>
        <p:origin x="-606" y="-2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CF2C233-3275-490A-90EE-52806D51B38D}" type="doc">
      <dgm:prSet loTypeId="urn:microsoft.com/office/officeart/2005/8/layout/equation2" loCatId="relationship" qsTypeId="urn:microsoft.com/office/officeart/2005/8/quickstyle/simple1" qsCatId="simple" csTypeId="urn:microsoft.com/office/officeart/2005/8/colors/colorful3" csCatId="colorful" phldr="1"/>
      <dgm:spPr/>
    </dgm:pt>
    <dgm:pt modelId="{DA2F27F1-6FB7-4FD1-B1DF-040876E83837}">
      <dgm:prSet phldrT="[Texto]"/>
      <dgm:spPr/>
      <dgm:t>
        <a:bodyPr/>
        <a:lstStyle/>
        <a:p>
          <a:r>
            <a:rPr lang="es-ES" dirty="0" smtClean="0"/>
            <a:t>BULNERABILIDAD </a:t>
          </a:r>
          <a:endParaRPr lang="es-ES" dirty="0"/>
        </a:p>
      </dgm:t>
    </dgm:pt>
    <dgm:pt modelId="{7D5F20F3-8CD7-4EB3-955E-8C83D5F7F6F0}" type="parTrans" cxnId="{01C09624-5086-490C-89E2-71B231B696CC}">
      <dgm:prSet/>
      <dgm:spPr/>
      <dgm:t>
        <a:bodyPr/>
        <a:lstStyle/>
        <a:p>
          <a:endParaRPr lang="es-ES"/>
        </a:p>
      </dgm:t>
    </dgm:pt>
    <dgm:pt modelId="{248F425E-9CA5-40A5-A924-208E1B213994}" type="sibTrans" cxnId="{01C09624-5086-490C-89E2-71B231B696CC}">
      <dgm:prSet/>
      <dgm:spPr/>
      <dgm:t>
        <a:bodyPr/>
        <a:lstStyle/>
        <a:p>
          <a:endParaRPr lang="es-ES"/>
        </a:p>
      </dgm:t>
    </dgm:pt>
    <dgm:pt modelId="{D7286773-1298-4EEE-A3BD-B21C89BAAB4F}">
      <dgm:prSet phldrT="[Texto]"/>
      <dgm:spPr/>
      <dgm:t>
        <a:bodyPr/>
        <a:lstStyle/>
        <a:p>
          <a:r>
            <a:rPr lang="es-ES" dirty="0" smtClean="0"/>
            <a:t>REGLAS DE CONVIVENCIA </a:t>
          </a:r>
          <a:endParaRPr lang="es-ES" dirty="0"/>
        </a:p>
      </dgm:t>
    </dgm:pt>
    <dgm:pt modelId="{ADBA420A-8B95-43EC-BA73-7281D7F48497}" type="parTrans" cxnId="{F21A5EE5-BFE5-4ED2-A9AF-DFE470206E6E}">
      <dgm:prSet/>
      <dgm:spPr/>
      <dgm:t>
        <a:bodyPr/>
        <a:lstStyle/>
        <a:p>
          <a:endParaRPr lang="es-ES"/>
        </a:p>
      </dgm:t>
    </dgm:pt>
    <dgm:pt modelId="{4155A621-88F0-4B04-9D1B-6856C975F2B4}" type="sibTrans" cxnId="{F21A5EE5-BFE5-4ED2-A9AF-DFE470206E6E}">
      <dgm:prSet/>
      <dgm:spPr/>
      <dgm:t>
        <a:bodyPr/>
        <a:lstStyle/>
        <a:p>
          <a:endParaRPr lang="es-ES"/>
        </a:p>
      </dgm:t>
    </dgm:pt>
    <dgm:pt modelId="{5445BC9D-C34B-4556-B2E3-51C2F6349544}">
      <dgm:prSet phldrT="[Texto]"/>
      <dgm:spPr/>
      <dgm:t>
        <a:bodyPr/>
        <a:lstStyle/>
        <a:p>
          <a:r>
            <a:rPr lang="es-ES" dirty="0" smtClean="0"/>
            <a:t>POBLACION MARGINAL EXCLUIDA E INVILISIBILIZADA</a:t>
          </a:r>
          <a:endParaRPr lang="es-ES" dirty="0"/>
        </a:p>
      </dgm:t>
    </dgm:pt>
    <dgm:pt modelId="{F85DE136-55DD-4B54-A82D-D6D34ECAE731}" type="parTrans" cxnId="{3E448CC4-AF57-4016-B0EC-F4F4D769B23F}">
      <dgm:prSet/>
      <dgm:spPr/>
      <dgm:t>
        <a:bodyPr/>
        <a:lstStyle/>
        <a:p>
          <a:endParaRPr lang="es-ES"/>
        </a:p>
      </dgm:t>
    </dgm:pt>
    <dgm:pt modelId="{073BE773-8DB5-47C2-BC8A-A356D1262E35}" type="sibTrans" cxnId="{3E448CC4-AF57-4016-B0EC-F4F4D769B23F}">
      <dgm:prSet/>
      <dgm:spPr/>
      <dgm:t>
        <a:bodyPr/>
        <a:lstStyle/>
        <a:p>
          <a:endParaRPr lang="es-ES"/>
        </a:p>
      </dgm:t>
    </dgm:pt>
    <dgm:pt modelId="{D6A464A6-2810-4D19-AB68-1A073AEC07E9}" type="pres">
      <dgm:prSet presAssocID="{BCF2C233-3275-490A-90EE-52806D51B38D}" presName="Name0" presStyleCnt="0">
        <dgm:presLayoutVars>
          <dgm:dir/>
          <dgm:resizeHandles val="exact"/>
        </dgm:presLayoutVars>
      </dgm:prSet>
      <dgm:spPr/>
    </dgm:pt>
    <dgm:pt modelId="{CCD13DBC-F2D9-4FB8-B95A-96BAA4078908}" type="pres">
      <dgm:prSet presAssocID="{BCF2C233-3275-490A-90EE-52806D51B38D}" presName="vNodes" presStyleCnt="0"/>
      <dgm:spPr/>
    </dgm:pt>
    <dgm:pt modelId="{DD81B05F-FFFD-4D48-83BD-2F0E0989CFDA}" type="pres">
      <dgm:prSet presAssocID="{DA2F27F1-6FB7-4FD1-B1DF-040876E83837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A61B39B-28D0-49DA-AE04-F391351E3616}" type="pres">
      <dgm:prSet presAssocID="{248F425E-9CA5-40A5-A924-208E1B213994}" presName="spacerT" presStyleCnt="0"/>
      <dgm:spPr/>
    </dgm:pt>
    <dgm:pt modelId="{FA9FD6B1-79CF-43B1-951B-487D9140B35F}" type="pres">
      <dgm:prSet presAssocID="{248F425E-9CA5-40A5-A924-208E1B213994}" presName="sibTrans" presStyleLbl="sibTrans2D1" presStyleIdx="0" presStyleCnt="2"/>
      <dgm:spPr/>
      <dgm:t>
        <a:bodyPr/>
        <a:lstStyle/>
        <a:p>
          <a:endParaRPr lang="es-ES"/>
        </a:p>
      </dgm:t>
    </dgm:pt>
    <dgm:pt modelId="{B2F84017-420E-47C9-80EC-3E5F26C1DFAF}" type="pres">
      <dgm:prSet presAssocID="{248F425E-9CA5-40A5-A924-208E1B213994}" presName="spacerB" presStyleCnt="0"/>
      <dgm:spPr/>
    </dgm:pt>
    <dgm:pt modelId="{BE75B941-872A-41EA-998E-DC9F51E75F7E}" type="pres">
      <dgm:prSet presAssocID="{D7286773-1298-4EEE-A3BD-B21C89BAAB4F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10DFF6E-04CD-43FE-A9EF-A565A6A7C6FF}" type="pres">
      <dgm:prSet presAssocID="{BCF2C233-3275-490A-90EE-52806D51B38D}" presName="sibTransLast" presStyleLbl="sibTrans2D1" presStyleIdx="1" presStyleCnt="2" custScaleX="186997"/>
      <dgm:spPr/>
      <dgm:t>
        <a:bodyPr/>
        <a:lstStyle/>
        <a:p>
          <a:endParaRPr lang="es-ES"/>
        </a:p>
      </dgm:t>
    </dgm:pt>
    <dgm:pt modelId="{7A8863E9-3E98-491A-85CC-B97C99FC37D4}" type="pres">
      <dgm:prSet presAssocID="{BCF2C233-3275-490A-90EE-52806D51B38D}" presName="connectorText" presStyleLbl="sibTrans2D1" presStyleIdx="1" presStyleCnt="2"/>
      <dgm:spPr/>
      <dgm:t>
        <a:bodyPr/>
        <a:lstStyle/>
        <a:p>
          <a:endParaRPr lang="es-ES"/>
        </a:p>
      </dgm:t>
    </dgm:pt>
    <dgm:pt modelId="{53AB6624-2E67-4EAD-BBB2-02D74B8BAC4B}" type="pres">
      <dgm:prSet presAssocID="{BCF2C233-3275-490A-90EE-52806D51B38D}" presName="lastNode" presStyleLbl="node1" presStyleIdx="2" presStyleCnt="3" custLinFactNeighborX="-15782" custLinFactNeighborY="-135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3D78FB26-FCBF-45DB-A8B6-FC862600D33D}" type="presOf" srcId="{5445BC9D-C34B-4556-B2E3-51C2F6349544}" destId="{53AB6624-2E67-4EAD-BBB2-02D74B8BAC4B}" srcOrd="0" destOrd="0" presId="urn:microsoft.com/office/officeart/2005/8/layout/equation2"/>
    <dgm:cxn modelId="{D3948371-7B63-4D61-8E34-B3DE989EB104}" type="presOf" srcId="{248F425E-9CA5-40A5-A924-208E1B213994}" destId="{FA9FD6B1-79CF-43B1-951B-487D9140B35F}" srcOrd="0" destOrd="0" presId="urn:microsoft.com/office/officeart/2005/8/layout/equation2"/>
    <dgm:cxn modelId="{CD70B412-B73F-4889-8099-22F5CE6908BB}" type="presOf" srcId="{4155A621-88F0-4B04-9D1B-6856C975F2B4}" destId="{610DFF6E-04CD-43FE-A9EF-A565A6A7C6FF}" srcOrd="0" destOrd="0" presId="urn:microsoft.com/office/officeart/2005/8/layout/equation2"/>
    <dgm:cxn modelId="{F21A5EE5-BFE5-4ED2-A9AF-DFE470206E6E}" srcId="{BCF2C233-3275-490A-90EE-52806D51B38D}" destId="{D7286773-1298-4EEE-A3BD-B21C89BAAB4F}" srcOrd="1" destOrd="0" parTransId="{ADBA420A-8B95-43EC-BA73-7281D7F48497}" sibTransId="{4155A621-88F0-4B04-9D1B-6856C975F2B4}"/>
    <dgm:cxn modelId="{EF2331A5-7CC4-4170-86E8-673DC331808B}" type="presOf" srcId="{BCF2C233-3275-490A-90EE-52806D51B38D}" destId="{D6A464A6-2810-4D19-AB68-1A073AEC07E9}" srcOrd="0" destOrd="0" presId="urn:microsoft.com/office/officeart/2005/8/layout/equation2"/>
    <dgm:cxn modelId="{61AE0492-E300-4ABB-BE28-22D68698CA30}" type="presOf" srcId="{DA2F27F1-6FB7-4FD1-B1DF-040876E83837}" destId="{DD81B05F-FFFD-4D48-83BD-2F0E0989CFDA}" srcOrd="0" destOrd="0" presId="urn:microsoft.com/office/officeart/2005/8/layout/equation2"/>
    <dgm:cxn modelId="{32636C46-2935-4AE4-90FA-EF2A40675842}" type="presOf" srcId="{D7286773-1298-4EEE-A3BD-B21C89BAAB4F}" destId="{BE75B941-872A-41EA-998E-DC9F51E75F7E}" srcOrd="0" destOrd="0" presId="urn:microsoft.com/office/officeart/2005/8/layout/equation2"/>
    <dgm:cxn modelId="{01C09624-5086-490C-89E2-71B231B696CC}" srcId="{BCF2C233-3275-490A-90EE-52806D51B38D}" destId="{DA2F27F1-6FB7-4FD1-B1DF-040876E83837}" srcOrd="0" destOrd="0" parTransId="{7D5F20F3-8CD7-4EB3-955E-8C83D5F7F6F0}" sibTransId="{248F425E-9CA5-40A5-A924-208E1B213994}"/>
    <dgm:cxn modelId="{4A3FCAFE-9AFC-4751-B383-61023238500B}" type="presOf" srcId="{4155A621-88F0-4B04-9D1B-6856C975F2B4}" destId="{7A8863E9-3E98-491A-85CC-B97C99FC37D4}" srcOrd="1" destOrd="0" presId="urn:microsoft.com/office/officeart/2005/8/layout/equation2"/>
    <dgm:cxn modelId="{3E448CC4-AF57-4016-B0EC-F4F4D769B23F}" srcId="{BCF2C233-3275-490A-90EE-52806D51B38D}" destId="{5445BC9D-C34B-4556-B2E3-51C2F6349544}" srcOrd="2" destOrd="0" parTransId="{F85DE136-55DD-4B54-A82D-D6D34ECAE731}" sibTransId="{073BE773-8DB5-47C2-BC8A-A356D1262E35}"/>
    <dgm:cxn modelId="{F3833A47-7AFA-4CCE-BF59-4C40A014B4E2}" type="presParOf" srcId="{D6A464A6-2810-4D19-AB68-1A073AEC07E9}" destId="{CCD13DBC-F2D9-4FB8-B95A-96BAA4078908}" srcOrd="0" destOrd="0" presId="urn:microsoft.com/office/officeart/2005/8/layout/equation2"/>
    <dgm:cxn modelId="{8C20D774-CA3E-403C-A257-4674DB11BD4E}" type="presParOf" srcId="{CCD13DBC-F2D9-4FB8-B95A-96BAA4078908}" destId="{DD81B05F-FFFD-4D48-83BD-2F0E0989CFDA}" srcOrd="0" destOrd="0" presId="urn:microsoft.com/office/officeart/2005/8/layout/equation2"/>
    <dgm:cxn modelId="{7D27FD17-0080-41A5-BFBC-F859BB40362B}" type="presParOf" srcId="{CCD13DBC-F2D9-4FB8-B95A-96BAA4078908}" destId="{1A61B39B-28D0-49DA-AE04-F391351E3616}" srcOrd="1" destOrd="0" presId="urn:microsoft.com/office/officeart/2005/8/layout/equation2"/>
    <dgm:cxn modelId="{B948AB44-A5BD-422C-8BE3-4968AD936168}" type="presParOf" srcId="{CCD13DBC-F2D9-4FB8-B95A-96BAA4078908}" destId="{FA9FD6B1-79CF-43B1-951B-487D9140B35F}" srcOrd="2" destOrd="0" presId="urn:microsoft.com/office/officeart/2005/8/layout/equation2"/>
    <dgm:cxn modelId="{01D122C9-7B06-4A08-9060-2898C1E5704D}" type="presParOf" srcId="{CCD13DBC-F2D9-4FB8-B95A-96BAA4078908}" destId="{B2F84017-420E-47C9-80EC-3E5F26C1DFAF}" srcOrd="3" destOrd="0" presId="urn:microsoft.com/office/officeart/2005/8/layout/equation2"/>
    <dgm:cxn modelId="{01AC3895-8974-4DC8-816A-C7056D963145}" type="presParOf" srcId="{CCD13DBC-F2D9-4FB8-B95A-96BAA4078908}" destId="{BE75B941-872A-41EA-998E-DC9F51E75F7E}" srcOrd="4" destOrd="0" presId="urn:microsoft.com/office/officeart/2005/8/layout/equation2"/>
    <dgm:cxn modelId="{69A2AC6A-A321-4CEF-BB53-E9DA97EFAA88}" type="presParOf" srcId="{D6A464A6-2810-4D19-AB68-1A073AEC07E9}" destId="{610DFF6E-04CD-43FE-A9EF-A565A6A7C6FF}" srcOrd="1" destOrd="0" presId="urn:microsoft.com/office/officeart/2005/8/layout/equation2"/>
    <dgm:cxn modelId="{D6044CA6-B774-4AEF-963B-FFAD806A9951}" type="presParOf" srcId="{610DFF6E-04CD-43FE-A9EF-A565A6A7C6FF}" destId="{7A8863E9-3E98-491A-85CC-B97C99FC37D4}" srcOrd="0" destOrd="0" presId="urn:microsoft.com/office/officeart/2005/8/layout/equation2"/>
    <dgm:cxn modelId="{E4AA3D09-811A-4D0E-9902-26FEF20B9B68}" type="presParOf" srcId="{D6A464A6-2810-4D19-AB68-1A073AEC07E9}" destId="{53AB6624-2E67-4EAD-BBB2-02D74B8BAC4B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81B05F-FFFD-4D48-83BD-2F0E0989CFDA}">
      <dsp:nvSpPr>
        <dsp:cNvPr id="0" name=""/>
        <dsp:cNvSpPr/>
      </dsp:nvSpPr>
      <dsp:spPr>
        <a:xfrm>
          <a:off x="424009" y="715"/>
          <a:ext cx="1530282" cy="153028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BULNERABILIDAD </a:t>
          </a:r>
          <a:endParaRPr lang="es-ES" sz="1100" kern="1200" dirty="0"/>
        </a:p>
      </dsp:txBody>
      <dsp:txXfrm>
        <a:off x="648114" y="224820"/>
        <a:ext cx="1082072" cy="1082072"/>
      </dsp:txXfrm>
    </dsp:sp>
    <dsp:sp modelId="{FA9FD6B1-79CF-43B1-951B-487D9140B35F}">
      <dsp:nvSpPr>
        <dsp:cNvPr id="0" name=""/>
        <dsp:cNvSpPr/>
      </dsp:nvSpPr>
      <dsp:spPr>
        <a:xfrm>
          <a:off x="745368" y="1655256"/>
          <a:ext cx="887564" cy="887564"/>
        </a:xfrm>
        <a:prstGeom prst="mathPlus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900" kern="1200"/>
        </a:p>
      </dsp:txBody>
      <dsp:txXfrm>
        <a:off x="863015" y="1994660"/>
        <a:ext cx="652270" cy="208756"/>
      </dsp:txXfrm>
    </dsp:sp>
    <dsp:sp modelId="{BE75B941-872A-41EA-998E-DC9F51E75F7E}">
      <dsp:nvSpPr>
        <dsp:cNvPr id="0" name=""/>
        <dsp:cNvSpPr/>
      </dsp:nvSpPr>
      <dsp:spPr>
        <a:xfrm>
          <a:off x="424009" y="2667079"/>
          <a:ext cx="1530282" cy="1530282"/>
        </a:xfrm>
        <a:prstGeom prst="ellipse">
          <a:avLst/>
        </a:prstGeom>
        <a:solidFill>
          <a:schemeClr val="accent3">
            <a:hueOff val="-716701"/>
            <a:satOff val="590"/>
            <a:lumOff val="-491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100" kern="1200" dirty="0" smtClean="0"/>
            <a:t>REGLAS DE CONVIVENCIA </a:t>
          </a:r>
          <a:endParaRPr lang="es-ES" sz="1100" kern="1200" dirty="0"/>
        </a:p>
      </dsp:txBody>
      <dsp:txXfrm>
        <a:off x="648114" y="2891184"/>
        <a:ext cx="1082072" cy="1082072"/>
      </dsp:txXfrm>
    </dsp:sp>
    <dsp:sp modelId="{610DFF6E-04CD-43FE-A9EF-A565A6A7C6FF}">
      <dsp:nvSpPr>
        <dsp:cNvPr id="0" name=""/>
        <dsp:cNvSpPr/>
      </dsp:nvSpPr>
      <dsp:spPr>
        <a:xfrm rot="21554543">
          <a:off x="1970616" y="1798562"/>
          <a:ext cx="833388" cy="569265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-1433403"/>
            <a:satOff val="1180"/>
            <a:lumOff val="-98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900" kern="1200"/>
        </a:p>
      </dsp:txBody>
      <dsp:txXfrm>
        <a:off x="1970623" y="1913544"/>
        <a:ext cx="662609" cy="341559"/>
      </dsp:txXfrm>
    </dsp:sp>
    <dsp:sp modelId="{53AB6624-2E67-4EAD-BBB2-02D74B8BAC4B}">
      <dsp:nvSpPr>
        <dsp:cNvPr id="0" name=""/>
        <dsp:cNvSpPr/>
      </dsp:nvSpPr>
      <dsp:spPr>
        <a:xfrm>
          <a:off x="2794971" y="527285"/>
          <a:ext cx="3060565" cy="3060565"/>
        </a:xfrm>
        <a:prstGeom prst="ellipse">
          <a:avLst/>
        </a:prstGeom>
        <a:solidFill>
          <a:schemeClr val="accent3">
            <a:hueOff val="-1433403"/>
            <a:satOff val="1180"/>
            <a:lumOff val="-981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/>
            <a:t>POBLACION MARGINAL EXCLUIDA E INVILISIBILIZADA</a:t>
          </a:r>
          <a:endParaRPr lang="es-ES" sz="2200" kern="1200" dirty="0"/>
        </a:p>
      </dsp:txBody>
      <dsp:txXfrm>
        <a:off x="3243180" y="975494"/>
        <a:ext cx="2164147" cy="216414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12/19/2017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12/19/2017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07067" y="1379349"/>
            <a:ext cx="7766936" cy="2671487"/>
          </a:xfrm>
        </p:spPr>
        <p:txBody>
          <a:bodyPr/>
          <a:lstStyle/>
          <a:p>
            <a:pPr algn="just"/>
            <a:r>
              <a:rPr lang="es-ES" dirty="0" smtClean="0"/>
              <a:t>Discapacidad </a:t>
            </a:r>
            <a:br>
              <a:rPr lang="es-ES" dirty="0" smtClean="0"/>
            </a:br>
            <a:r>
              <a:rPr lang="es-ES" dirty="0" smtClean="0"/>
              <a:t>y el desarrollo de los pueblos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Esteben Arias Monge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48499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457201"/>
            <a:ext cx="8596668" cy="5584162"/>
          </a:xfrm>
        </p:spPr>
        <p:txBody>
          <a:bodyPr/>
          <a:lstStyle/>
          <a:p>
            <a:r>
              <a:rPr lang="es-ES" dirty="0" smtClean="0"/>
              <a:t>Art. 3 señala el compromiso que se adquiere con la promoción de la igualdad de las personas con discapacidad</a:t>
            </a:r>
          </a:p>
          <a:p>
            <a:pPr lvl="1"/>
            <a:r>
              <a:rPr lang="es-ES" dirty="0" smtClean="0"/>
              <a:t>1 adoptar medidas de carácter legislativo, social, educativo, laboral  o de otra índole para eliminar la discriminación contra </a:t>
            </a:r>
            <a:r>
              <a:rPr lang="es-ES" dirty="0" err="1" smtClean="0"/>
              <a:t>pcd</a:t>
            </a:r>
            <a:r>
              <a:rPr lang="es-ES" dirty="0" smtClean="0"/>
              <a:t> y propiciar su plena integración en la sociedad</a:t>
            </a:r>
          </a:p>
          <a:p>
            <a:pPr marL="800100" lvl="1" indent="-342900">
              <a:buFont typeface="+mj-lt"/>
              <a:buAutoNum type="alphaLcParenR"/>
            </a:pPr>
            <a:r>
              <a:rPr lang="es-ES" dirty="0" smtClean="0"/>
              <a:t>Medidas para eliminar la discriminación y promover la integración por parte de las autoridades  gubernamentales </a:t>
            </a:r>
          </a:p>
          <a:p>
            <a:pPr marL="800100" lvl="1" indent="-342900">
              <a:buFont typeface="+mj-lt"/>
              <a:buAutoNum type="alphaLcParenR"/>
            </a:pPr>
            <a:r>
              <a:rPr lang="es-ES" dirty="0" smtClean="0"/>
              <a:t>Medidas para los edificios, vehículos e instalaciones que se construyan faciliten el transporte, la comunicación y el acceso para personas con discapacidad</a:t>
            </a:r>
          </a:p>
          <a:p>
            <a:pPr marL="800100" lvl="1" indent="-342900">
              <a:buFont typeface="+mj-lt"/>
              <a:buAutoNum type="alphaLcParenR"/>
            </a:pPr>
            <a:r>
              <a:rPr lang="es-ES" dirty="0" smtClean="0"/>
              <a:t>Medidas para eliminar en lo posible los obstáculos arquitectónicos, de transporte y Comunicaciones que existan </a:t>
            </a:r>
          </a:p>
          <a:p>
            <a:pPr marL="800100" lvl="1" indent="-342900">
              <a:buFont typeface="+mj-lt"/>
              <a:buAutoNum type="alphaLcParenR"/>
            </a:pPr>
            <a:r>
              <a:rPr lang="es-ES" dirty="0" smtClean="0"/>
              <a:t>Medidas para asegurar que las personas encargadas de aplicar la presente convención y la legislación interna sobre esta materia estén capacitados para hacerlo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59524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5400" dirty="0" smtClean="0"/>
              <a:t>GRACIAS</a:t>
            </a:r>
            <a:endParaRPr lang="es-ES" sz="5400" dirty="0"/>
          </a:p>
        </p:txBody>
      </p:sp>
    </p:spTree>
    <p:extLst>
      <p:ext uri="{BB962C8B-B14F-4D97-AF65-F5344CB8AC3E}">
        <p14:creationId xmlns:p14="http://schemas.microsoft.com/office/powerpoint/2010/main" val="4173034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217714"/>
            <a:ext cx="8596668" cy="1320800"/>
          </a:xfrm>
        </p:spPr>
        <p:txBody>
          <a:bodyPr/>
          <a:lstStyle/>
          <a:p>
            <a:r>
              <a:rPr lang="es-ES" dirty="0" smtClean="0"/>
              <a:t>INTRODUCCION 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878114"/>
            <a:ext cx="8596668" cy="3880773"/>
          </a:xfrm>
        </p:spPr>
        <p:txBody>
          <a:bodyPr/>
          <a:lstStyle/>
          <a:p>
            <a:r>
              <a:rPr lang="es-ES" dirty="0" smtClean="0"/>
              <a:t>Análisis de los derechos económicos. sociales y culturales, afín de entender como operan estos derechos para esta población que es la minoría.</a:t>
            </a:r>
          </a:p>
          <a:p>
            <a:r>
              <a:rPr lang="es-ES" b="1" dirty="0" smtClean="0"/>
              <a:t>EL PRINCIPIO DE  IGUALDAD Y LOS DERECHOS HUMANOS</a:t>
            </a:r>
          </a:p>
          <a:p>
            <a:pPr lvl="1"/>
            <a:endParaRPr lang="es-ES" b="1" dirty="0" smtClean="0"/>
          </a:p>
          <a:p>
            <a:pPr lvl="1"/>
            <a:endParaRPr lang="es-ES" dirty="0" smtClean="0"/>
          </a:p>
          <a:p>
            <a:pPr marL="457200" lvl="1" indent="0">
              <a:buNone/>
            </a:pPr>
            <a:endParaRPr lang="es-ES" dirty="0"/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3835401515"/>
              </p:ext>
            </p:extLst>
          </p:nvPr>
        </p:nvGraphicFramePr>
        <p:xfrm>
          <a:off x="1500604" y="3161654"/>
          <a:ext cx="6357037" cy="41980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94163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Las naciones unidas han fijado como objetivo primordial en materia de Derechos Humanos que la humanidad goce de la máxima libertad y dignidad. Para que se pueda alcanzar este objetivo es preciso que las leyes de todos los países reconozcan a cada ciudadano sea cual fuera su raza, idioma, idioma, religión o etnia política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32963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Discapacidad y </a:t>
            </a:r>
            <a:r>
              <a:rPr lang="es-ES" dirty="0" smtClean="0"/>
              <a:t>los </a:t>
            </a:r>
            <a:r>
              <a:rPr lang="es-ES" dirty="0" smtClean="0"/>
              <a:t>derechos </a:t>
            </a:r>
            <a:r>
              <a:rPr lang="es-ES" dirty="0" smtClean="0"/>
              <a:t>humanos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es-ES" dirty="0" smtClean="0"/>
              <a:t>1</a:t>
            </a:r>
            <a:r>
              <a:rPr lang="es-ES" b="1" dirty="0" smtClean="0"/>
              <a:t>.- discapacidad como modelo social</a:t>
            </a:r>
          </a:p>
          <a:p>
            <a:r>
              <a:rPr lang="es-ES" dirty="0" smtClean="0"/>
              <a:t>Se puede identificar varias etapas principales en la evolución del tema de la discapacidad: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s-ES" dirty="0" smtClean="0"/>
              <a:t>El rechazo por tratarse de fenómeno desconocido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s-ES" dirty="0" smtClean="0"/>
              <a:t>Protección, que parte de la idea de que estas personas son incapaces de valerse por si mismos</a:t>
            </a:r>
          </a:p>
          <a:p>
            <a:pPr lvl="2">
              <a:buFont typeface="Wingdings" panose="05000000000000000000" pitchFamily="2" charset="2"/>
              <a:buChar char="v"/>
            </a:pPr>
            <a:r>
              <a:rPr lang="es-ES" dirty="0" smtClean="0"/>
              <a:t>La justicia social  que plantea  que todos los miembros  de una sociedad pueden ser autónomos y participar en igualdad de oportunidades</a:t>
            </a:r>
          </a:p>
          <a:p>
            <a:pPr marL="400050" indent="-285750"/>
            <a:r>
              <a:rPr lang="es-ES" dirty="0" smtClean="0"/>
              <a:t>En el modelo tradicional, en algunas sociedades de la antigüedad el destino de las personas con discapacidad era la muerte</a:t>
            </a:r>
          </a:p>
          <a:p>
            <a:pPr marL="400050" indent="-285750"/>
            <a:r>
              <a:rPr lang="es-ES" dirty="0" smtClean="0"/>
              <a:t>Siglo 19 se asume a las personas con discapacidad como sujeto de estudio de la medicina, de la psicología y la </a:t>
            </a:r>
            <a:r>
              <a:rPr lang="es-ES" dirty="0" err="1" smtClean="0"/>
              <a:t>pedagogia</a:t>
            </a: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788962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66750"/>
          </a:xfrm>
        </p:spPr>
        <p:txBody>
          <a:bodyPr/>
          <a:lstStyle/>
          <a:p>
            <a:r>
              <a:rPr lang="es-ES" dirty="0" smtClean="0"/>
              <a:t>Paradigma de  la rehabilitación 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504951"/>
            <a:ext cx="8596668" cy="4536412"/>
          </a:xfrm>
        </p:spPr>
        <p:txBody>
          <a:bodyPr/>
          <a:lstStyle/>
          <a:p>
            <a:r>
              <a:rPr lang="es-ES" dirty="0" smtClean="0"/>
              <a:t>Aparece en el periodo de entre guerras </a:t>
            </a:r>
          </a:p>
          <a:p>
            <a:r>
              <a:rPr lang="es-ES" dirty="0" smtClean="0"/>
              <a:t>El papel de la sociedad es prestar el apoyo suficiente para lograr la rehabilitación con  una mejora en las condiciones de vida de esta población </a:t>
            </a:r>
          </a:p>
          <a:p>
            <a:r>
              <a:rPr lang="es-ES" dirty="0" smtClean="0"/>
              <a:t>Uno de los aportes mas significativos  por este modelo  es el desarrollo de las definiciones sobre: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s-ES" dirty="0" smtClean="0"/>
              <a:t>Deficiencia: Toda perdida o anormalidad de una estructura fisiológica, psicológica, fisiológica o anatómica.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s-ES" dirty="0" smtClean="0"/>
              <a:t>Discapacidad: toda restricción o ausencia de la capacidad de realizar de realizar una actividad  dentro del margen que se considera normal para un ser humano.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s-ES" dirty="0" smtClean="0"/>
              <a:t>Minusvalía: situación desventajosa para un individuo determinado consecuencia de una deficiencia o  discapacidad  que limita o impide el desempeño de un rol.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19167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62000"/>
          </a:xfrm>
        </p:spPr>
        <p:txBody>
          <a:bodyPr/>
          <a:lstStyle/>
          <a:p>
            <a:r>
              <a:rPr lang="es-ES" dirty="0" smtClean="0"/>
              <a:t> el paradigma de la autonomía personal 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543051"/>
            <a:ext cx="8596668" cy="4498312"/>
          </a:xfrm>
        </p:spPr>
        <p:txBody>
          <a:bodyPr/>
          <a:lstStyle/>
          <a:p>
            <a:r>
              <a:rPr lang="es-ES" dirty="0" smtClean="0"/>
              <a:t>El aporte innovador sobre la condición de la discapacidad a la esfera exterior  al sujeto, niega  o rechaza que el origen del problema radica en el individuo o en su deficiencia</a:t>
            </a:r>
          </a:p>
          <a:p>
            <a:r>
              <a:rPr lang="es-ES" dirty="0" smtClean="0"/>
              <a:t>Dependencia frente a los demás  en que se a colocado a esta población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12624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438151"/>
            <a:ext cx="8596668" cy="5603212"/>
          </a:xfrm>
        </p:spPr>
        <p:txBody>
          <a:bodyPr/>
          <a:lstStyle/>
          <a:p>
            <a:pPr marL="0" indent="0">
              <a:buNone/>
            </a:pPr>
            <a:r>
              <a:rPr lang="es-ES" dirty="0" smtClean="0"/>
              <a:t>2.- </a:t>
            </a:r>
            <a:r>
              <a:rPr lang="es-ES" b="1" dirty="0" smtClean="0"/>
              <a:t>la evolución legal de la discapacidad en los convenios universales </a:t>
            </a:r>
          </a:p>
          <a:p>
            <a:pPr lvl="1"/>
            <a:r>
              <a:rPr lang="es-ES" b="1" dirty="0" smtClean="0"/>
              <a:t>Resolución 3447 de la Asamblea General de las Naciones Unidas del 19 /12/95  denominada “Declaración de los derechos de los impedidos”</a:t>
            </a:r>
          </a:p>
          <a:p>
            <a:pPr lvl="1"/>
            <a:r>
              <a:rPr lang="es-ES" b="1" dirty="0"/>
              <a:t>Resolución </a:t>
            </a:r>
            <a:r>
              <a:rPr lang="es-ES" b="1" dirty="0" smtClean="0"/>
              <a:t>2856 </a:t>
            </a:r>
            <a:r>
              <a:rPr lang="es-ES" b="1" dirty="0"/>
              <a:t>de la Asamblea General de las Naciones Unidas del </a:t>
            </a:r>
            <a:r>
              <a:rPr lang="es-ES" b="1" dirty="0" smtClean="0"/>
              <a:t>20/12/71  </a:t>
            </a:r>
            <a:r>
              <a:rPr lang="es-ES" b="1" dirty="0"/>
              <a:t>denominada “Declaración de los derechos </a:t>
            </a:r>
            <a:r>
              <a:rPr lang="es-ES" b="1" dirty="0" smtClean="0"/>
              <a:t>del retrasado mental ”</a:t>
            </a:r>
            <a:endParaRPr lang="es-ES" b="1" dirty="0"/>
          </a:p>
          <a:p>
            <a:pPr lvl="1"/>
            <a:r>
              <a:rPr lang="es-ES" b="1" dirty="0" smtClean="0"/>
              <a:t>Uno de los acontecimientos mas recientes en este proceso  se destaca la adopción , en el marco de la Asamblea General de las Naciones Unidas  en 1993 de la resolución 48-96 denominada normas uniformes sobre la igualdad de oportunidades para las personas con discapacidad </a:t>
            </a:r>
          </a:p>
          <a:p>
            <a:pPr lvl="3">
              <a:buFont typeface="Wingdings" panose="05000000000000000000" pitchFamily="2" charset="2"/>
              <a:buChar char="§"/>
            </a:pPr>
            <a:r>
              <a:rPr lang="es-ES" b="1" dirty="0" smtClean="0"/>
              <a:t>Art. 1 mayor toma de conciencia </a:t>
            </a:r>
          </a:p>
          <a:p>
            <a:pPr lvl="3">
              <a:buFont typeface="Wingdings" panose="05000000000000000000" pitchFamily="2" charset="2"/>
              <a:buChar char="§"/>
            </a:pPr>
            <a:r>
              <a:rPr lang="es-ES" b="1" dirty="0" smtClean="0"/>
              <a:t>Art. 2 obligación de los estados de prestar y garantizar la prestación de atención medica</a:t>
            </a:r>
          </a:p>
          <a:p>
            <a:pPr lvl="3">
              <a:buFont typeface="Wingdings" panose="05000000000000000000" pitchFamily="2" charset="2"/>
              <a:buChar char="§"/>
            </a:pPr>
            <a:r>
              <a:rPr lang="es-ES" b="1" dirty="0" smtClean="0"/>
              <a:t>Art. 3 establecer la responsabilidad de los estados en garantizar la existencia y prestación de servicios de rehabilitación </a:t>
            </a:r>
          </a:p>
          <a:p>
            <a:pPr lvl="3">
              <a:buFont typeface="Wingdings" panose="05000000000000000000" pitchFamily="2" charset="2"/>
              <a:buChar char="§"/>
            </a:pPr>
            <a:r>
              <a:rPr lang="es-ES" b="1" dirty="0" smtClean="0"/>
              <a:t>Art. 4 obligación de que los estados garanticen la existencia y prestación de servicios de apoyo como mecanismo para potenciar la autonomía y así garantizar la realización de sus derechos </a:t>
            </a:r>
          </a:p>
          <a:p>
            <a:pPr lvl="4">
              <a:buFont typeface="Wingdings" panose="05000000000000000000" pitchFamily="2" charset="2"/>
              <a:buChar char="ü"/>
            </a:pPr>
            <a:r>
              <a:rPr lang="es-ES" b="1" dirty="0" smtClean="0"/>
              <a:t>Posibilidades de acceso:  a)establecer programas de acción para que el entorno físico  sea accesible </a:t>
            </a:r>
            <a:r>
              <a:rPr lang="es-ES" dirty="0" smtClean="0"/>
              <a:t>b) adoptar medidas para garantizar el acceso a la información y la comunicación</a:t>
            </a:r>
          </a:p>
          <a:p>
            <a:pPr lvl="4">
              <a:buFont typeface="Wingdings" panose="05000000000000000000" pitchFamily="2" charset="2"/>
              <a:buChar char="ü"/>
            </a:pPr>
            <a:r>
              <a:rPr lang="es-ES" dirty="0" smtClean="0"/>
              <a:t>Educación: reconocer el principio de igualdad de oportunidades de educación, que constituya una parte integrante de la enseñanza</a:t>
            </a:r>
          </a:p>
          <a:p>
            <a:pPr lvl="4">
              <a:buFont typeface="Wingdings" panose="05000000000000000000" pitchFamily="2" charset="2"/>
              <a:buChar char="ü"/>
            </a:pPr>
            <a:endParaRPr lang="es-ES" b="1" dirty="0" smtClean="0"/>
          </a:p>
          <a:p>
            <a:pPr lvl="1">
              <a:buFont typeface="Wingdings" panose="05000000000000000000" pitchFamily="2" charset="2"/>
              <a:buChar char="§"/>
            </a:pPr>
            <a:endParaRPr lang="es-ES" b="1" dirty="0"/>
          </a:p>
          <a:p>
            <a:pPr lvl="1"/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1854383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647701"/>
            <a:ext cx="8596668" cy="5393662"/>
          </a:xfrm>
        </p:spPr>
        <p:txBody>
          <a:bodyPr/>
          <a:lstStyle/>
          <a:p>
            <a:r>
              <a:rPr lang="es-ES" dirty="0" smtClean="0"/>
              <a:t>Empleo: reconocer el principio de igualdad de oportunidades para ejercer sus derechos humanos, en particular en materia de empleo</a:t>
            </a:r>
          </a:p>
          <a:p>
            <a:r>
              <a:rPr lang="es-ES" dirty="0" smtClean="0"/>
              <a:t>Mantenimiento de los ingresos y seguridad social: prestaciones de seguridad </a:t>
            </a:r>
            <a:r>
              <a:rPr lang="es-ES" dirty="0" err="1" smtClean="0"/>
              <a:t>socialy</a:t>
            </a:r>
            <a:r>
              <a:rPr lang="es-ES" dirty="0" smtClean="0"/>
              <a:t> mantenimiento del ingreso para las personas con discapacidad</a:t>
            </a:r>
          </a:p>
          <a:p>
            <a:r>
              <a:rPr lang="es-ES" dirty="0" smtClean="0"/>
              <a:t>Vida en familia e integridad personal: promover plena participación de </a:t>
            </a:r>
            <a:r>
              <a:rPr lang="es-ES" dirty="0" err="1" smtClean="0"/>
              <a:t>PCDs</a:t>
            </a:r>
            <a:r>
              <a:rPr lang="es-ES" dirty="0" smtClean="0"/>
              <a:t>, no discriminación contra las personas con discapacidad en lo que refiere a las relaciones sexuales, el matrimonio y la procreación.</a:t>
            </a:r>
          </a:p>
          <a:p>
            <a:r>
              <a:rPr lang="es-ES" dirty="0" smtClean="0"/>
              <a:t>Cultura: velar que las </a:t>
            </a:r>
            <a:r>
              <a:rPr lang="es-ES" dirty="0" err="1" smtClean="0"/>
              <a:t>PCDs</a:t>
            </a:r>
            <a:r>
              <a:rPr lang="es-ES" dirty="0" smtClean="0"/>
              <a:t> se integren y puedan en las actividades culturales en condiciones de igualdad</a:t>
            </a:r>
          </a:p>
          <a:p>
            <a:r>
              <a:rPr lang="es-ES" dirty="0" smtClean="0"/>
              <a:t>Actividades recreativas y deportivas: los estados deben adoptar medidas encaminadas a asegurar que las </a:t>
            </a:r>
            <a:r>
              <a:rPr lang="es-ES" dirty="0" err="1" smtClean="0"/>
              <a:t>PCDs</a:t>
            </a:r>
            <a:r>
              <a:rPr lang="es-ES" dirty="0" smtClean="0"/>
              <a:t> tengan igualdad de oportunidades para realizar actividades recreativas y deportivas.</a:t>
            </a:r>
          </a:p>
        </p:txBody>
      </p:sp>
    </p:spTree>
    <p:extLst>
      <p:ext uri="{BB962C8B-B14F-4D97-AF65-F5344CB8AC3E}">
        <p14:creationId xmlns:p14="http://schemas.microsoft.com/office/powerpoint/2010/main" val="2680791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discapacidad en </a:t>
            </a:r>
            <a:r>
              <a:rPr lang="es-ES" dirty="0" err="1" smtClean="0"/>
              <a:t>America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392611"/>
          </a:xfrm>
        </p:spPr>
        <p:txBody>
          <a:bodyPr>
            <a:normAutofit fontScale="92500" lnSpcReduction="10000"/>
          </a:bodyPr>
          <a:lstStyle/>
          <a:p>
            <a:r>
              <a:rPr lang="es-ES" dirty="0" smtClean="0"/>
              <a:t>Inician 05/06/1996 se aprueba en panamá, por resolución Nº1369 el documento que denomino “compromiso de Panamá” con las personas con discapacidad en el Continente Americano</a:t>
            </a:r>
          </a:p>
          <a:p>
            <a:r>
              <a:rPr lang="es-ES" dirty="0" smtClean="0"/>
              <a:t>En 1999, el 7 de junio se suscribe la denominada “Convención Interamericana para la Eliminación de todas las Formas de Discriminación Contra las Personas con Discapacidad” resolución de </a:t>
            </a:r>
            <a:r>
              <a:rPr lang="es-ES" dirty="0"/>
              <a:t>A</a:t>
            </a:r>
            <a:r>
              <a:rPr lang="es-ES" dirty="0" smtClean="0"/>
              <a:t>samblea General de los </a:t>
            </a:r>
            <a:r>
              <a:rPr lang="es-ES" dirty="0"/>
              <a:t>E</a:t>
            </a:r>
            <a:r>
              <a:rPr lang="es-ES" dirty="0" smtClean="0"/>
              <a:t>stados Americanos reunida en </a:t>
            </a:r>
            <a:r>
              <a:rPr lang="es-ES" dirty="0"/>
              <a:t>G</a:t>
            </a:r>
            <a:r>
              <a:rPr lang="es-ES" dirty="0" smtClean="0"/>
              <a:t>uatemala</a:t>
            </a:r>
          </a:p>
          <a:p>
            <a:r>
              <a:rPr lang="es-ES" dirty="0" smtClean="0"/>
              <a:t>Estados partes de la organización asumen y ratifican el compromiso con las </a:t>
            </a:r>
            <a:r>
              <a:rPr lang="es-ES" dirty="0" err="1" smtClean="0"/>
              <a:t>PCDs</a:t>
            </a:r>
            <a:endParaRPr lang="es-ES" dirty="0" smtClean="0"/>
          </a:p>
          <a:p>
            <a:r>
              <a:rPr lang="es-ES" dirty="0" smtClean="0"/>
              <a:t>Art. 1 </a:t>
            </a:r>
            <a:r>
              <a:rPr lang="es-ES" dirty="0" err="1" smtClean="0"/>
              <a:t>definicion</a:t>
            </a:r>
            <a:r>
              <a:rPr lang="es-ES" dirty="0" smtClean="0"/>
              <a:t> mas completa de 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s-ES" dirty="0" smtClean="0"/>
              <a:t>Discapacidad: deficiencia física mental o sensorial, ya sea de naturaleza permanente o temporal que limita la capacidad de ejercer uno o mas actividades esenciales de la vida diaria 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s-ES" dirty="0" smtClean="0"/>
              <a:t>Discriminación: toda distinción, exclusión o restricción basada en una discapacidad 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s-ES" dirty="0" smtClean="0"/>
              <a:t>No discriminación: distinción o preferencia adoptada por un Estado a fin de promover la integración social o el desarrollo personal de personas con discapacidad, siempre  que la distinción o preferencia no limite en s mismo el derecho a la igualdad de las personas con discapacidad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61126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311</TotalTime>
  <Words>1049</Words>
  <Application>Microsoft Office PowerPoint</Application>
  <PresentationFormat>Personalizado</PresentationFormat>
  <Paragraphs>59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Faceta</vt:lpstr>
      <vt:lpstr>Discapacidad  y el desarrollo de los pueblos</vt:lpstr>
      <vt:lpstr>INTRODUCCION </vt:lpstr>
      <vt:lpstr>Presentación de PowerPoint</vt:lpstr>
      <vt:lpstr>Discapacidad y los derechos humanos</vt:lpstr>
      <vt:lpstr>Paradigma de  la rehabilitación </vt:lpstr>
      <vt:lpstr> el paradigma de la autonomía personal </vt:lpstr>
      <vt:lpstr>Presentación de PowerPoint</vt:lpstr>
      <vt:lpstr>Presentación de PowerPoint</vt:lpstr>
      <vt:lpstr>La discapacidad en America</vt:lpstr>
      <vt:lpstr>Presentación de PowerPoint</vt:lpstr>
      <vt:lpstr>Presentación de PowerPoint</vt:lpstr>
    </vt:vector>
  </TitlesOfParts>
  <Company>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Full name</dc:creator>
  <cp:lastModifiedBy>USUARIO</cp:lastModifiedBy>
  <cp:revision>23</cp:revision>
  <dcterms:created xsi:type="dcterms:W3CDTF">2017-12-18T08:29:04Z</dcterms:created>
  <dcterms:modified xsi:type="dcterms:W3CDTF">2017-12-19T17:16:15Z</dcterms:modified>
</cp:coreProperties>
</file>