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 id="260" r:id="rId4"/>
    <p:sldId id="258" r:id="rId5"/>
    <p:sldId id="261" r:id="rId6"/>
    <p:sldId id="264" r:id="rId7"/>
    <p:sldId id="265" r:id="rId8"/>
    <p:sldId id="271" r:id="rId9"/>
    <p:sldId id="266" r:id="rId10"/>
    <p:sldId id="259" r:id="rId11"/>
    <p:sldId id="270" r:id="rId12"/>
    <p:sldId id="272" r:id="rId13"/>
    <p:sldId id="273" r:id="rId14"/>
    <p:sldId id="274" r:id="rId15"/>
    <p:sldId id="275" r:id="rId16"/>
    <p:sldId id="276" r:id="rId17"/>
    <p:sldId id="277" r:id="rId18"/>
    <p:sldId id="278" r:id="rId19"/>
    <p:sldId id="279" r:id="rId20"/>
    <p:sldId id="280" r:id="rId21"/>
    <p:sldId id="281" r:id="rId22"/>
    <p:sldId id="28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5" autoAdjust="0"/>
    <p:restoredTop sz="94660"/>
  </p:normalViewPr>
  <p:slideViewPr>
    <p:cSldViewPr snapToGrid="0">
      <p:cViewPr varScale="1">
        <p:scale>
          <a:sx n="79" d="100"/>
          <a:sy n="79" d="100"/>
        </p:scale>
        <p:origin x="54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C1F17D-EAF0-407F-A48C-A7BB0C391AD4}" type="doc">
      <dgm:prSet loTypeId="urn:microsoft.com/office/officeart/2005/8/layout/cycle1" loCatId="cycle" qsTypeId="urn:microsoft.com/office/officeart/2005/8/quickstyle/simple1" qsCatId="simple" csTypeId="urn:microsoft.com/office/officeart/2005/8/colors/accent0_3" csCatId="mainScheme" phldr="1"/>
      <dgm:spPr/>
      <dgm:t>
        <a:bodyPr/>
        <a:lstStyle/>
        <a:p>
          <a:endParaRPr lang="es-ES"/>
        </a:p>
      </dgm:t>
    </dgm:pt>
    <dgm:pt modelId="{4198058C-6D6D-4C35-A949-1117DBA6C3E2}">
      <dgm:prSet phldrT="[Texto]"/>
      <dgm:spPr/>
      <dgm:t>
        <a:bodyPr/>
        <a:lstStyle/>
        <a:p>
          <a:r>
            <a:rPr lang="es-ES" dirty="0" smtClean="0">
              <a:solidFill>
                <a:srgbClr val="FF0000"/>
              </a:solidFill>
            </a:rPr>
            <a:t>N</a:t>
          </a:r>
          <a:endParaRPr lang="es-ES" dirty="0">
            <a:solidFill>
              <a:srgbClr val="FF0000"/>
            </a:solidFill>
          </a:endParaRPr>
        </a:p>
      </dgm:t>
    </dgm:pt>
    <dgm:pt modelId="{BA9F856C-339C-4C03-8D64-D5E157DC0A41}" type="parTrans" cxnId="{A52F0ACD-FBD6-411A-B61A-45E7CBDA67B5}">
      <dgm:prSet/>
      <dgm:spPr/>
      <dgm:t>
        <a:bodyPr/>
        <a:lstStyle/>
        <a:p>
          <a:endParaRPr lang="es-ES">
            <a:solidFill>
              <a:srgbClr val="FF0000"/>
            </a:solidFill>
          </a:endParaRPr>
        </a:p>
      </dgm:t>
    </dgm:pt>
    <dgm:pt modelId="{6382B535-6CD1-4241-8FF0-9DA822A40678}" type="sibTrans" cxnId="{A52F0ACD-FBD6-411A-B61A-45E7CBDA67B5}">
      <dgm:prSet/>
      <dgm:spPr/>
      <dgm:t>
        <a:bodyPr/>
        <a:lstStyle/>
        <a:p>
          <a:endParaRPr lang="es-ES">
            <a:solidFill>
              <a:srgbClr val="FF0000"/>
            </a:solidFill>
          </a:endParaRPr>
        </a:p>
      </dgm:t>
    </dgm:pt>
    <dgm:pt modelId="{A9A5B009-F28E-4775-BDB9-D8BD594980D5}">
      <dgm:prSet phldrT="[Texto]"/>
      <dgm:spPr/>
      <dgm:t>
        <a:bodyPr/>
        <a:lstStyle/>
        <a:p>
          <a:r>
            <a:rPr lang="es-ES" dirty="0" smtClean="0">
              <a:solidFill>
                <a:srgbClr val="FF0000"/>
              </a:solidFill>
            </a:rPr>
            <a:t>N</a:t>
          </a:r>
          <a:endParaRPr lang="es-ES" dirty="0">
            <a:solidFill>
              <a:srgbClr val="FF0000"/>
            </a:solidFill>
          </a:endParaRPr>
        </a:p>
      </dgm:t>
    </dgm:pt>
    <dgm:pt modelId="{DB11349C-BD8D-4D14-AFD6-88EE3801CE04}" type="parTrans" cxnId="{EFE0BBF6-93B2-46B6-A7EF-9A1B7C04A610}">
      <dgm:prSet/>
      <dgm:spPr/>
      <dgm:t>
        <a:bodyPr/>
        <a:lstStyle/>
        <a:p>
          <a:endParaRPr lang="es-ES">
            <a:solidFill>
              <a:srgbClr val="FF0000"/>
            </a:solidFill>
          </a:endParaRPr>
        </a:p>
      </dgm:t>
    </dgm:pt>
    <dgm:pt modelId="{529A362B-E594-4BCD-BFA0-618E96246EDB}" type="sibTrans" cxnId="{EFE0BBF6-93B2-46B6-A7EF-9A1B7C04A610}">
      <dgm:prSet/>
      <dgm:spPr/>
      <dgm:t>
        <a:bodyPr/>
        <a:lstStyle/>
        <a:p>
          <a:endParaRPr lang="es-ES" sz="1050">
            <a:solidFill>
              <a:srgbClr val="FF0000"/>
            </a:solidFill>
          </a:endParaRPr>
        </a:p>
      </dgm:t>
    </dgm:pt>
    <dgm:pt modelId="{850A68C2-6019-4585-B4A9-5310F4B7A517}">
      <dgm:prSet phldrT="[Texto]"/>
      <dgm:spPr/>
      <dgm:t>
        <a:bodyPr/>
        <a:lstStyle/>
        <a:p>
          <a:r>
            <a:rPr lang="es-ES" dirty="0" smtClean="0">
              <a:solidFill>
                <a:srgbClr val="FF0000"/>
              </a:solidFill>
            </a:rPr>
            <a:t>N</a:t>
          </a:r>
          <a:endParaRPr lang="es-ES" dirty="0">
            <a:solidFill>
              <a:srgbClr val="FF0000"/>
            </a:solidFill>
          </a:endParaRPr>
        </a:p>
      </dgm:t>
    </dgm:pt>
    <dgm:pt modelId="{9B56E42B-B9D4-4918-ACDE-627D8D2C93B2}" type="parTrans" cxnId="{1DC77FA3-8376-4C07-AAA0-6DBA23B892B2}">
      <dgm:prSet/>
      <dgm:spPr/>
      <dgm:t>
        <a:bodyPr/>
        <a:lstStyle/>
        <a:p>
          <a:endParaRPr lang="es-ES">
            <a:solidFill>
              <a:srgbClr val="FF0000"/>
            </a:solidFill>
          </a:endParaRPr>
        </a:p>
      </dgm:t>
    </dgm:pt>
    <dgm:pt modelId="{6C2A9BA2-3709-4A08-9ED7-1BC5F7E2385E}" type="sibTrans" cxnId="{1DC77FA3-8376-4C07-AAA0-6DBA23B892B2}">
      <dgm:prSet/>
      <dgm:spPr/>
      <dgm:t>
        <a:bodyPr/>
        <a:lstStyle/>
        <a:p>
          <a:endParaRPr lang="es-ES">
            <a:solidFill>
              <a:srgbClr val="FF0000"/>
            </a:solidFill>
          </a:endParaRPr>
        </a:p>
      </dgm:t>
    </dgm:pt>
    <dgm:pt modelId="{911446AF-3904-4479-A646-BEBEFAF79BD7}">
      <dgm:prSet phldrT="[Texto]"/>
      <dgm:spPr/>
      <dgm:t>
        <a:bodyPr/>
        <a:lstStyle/>
        <a:p>
          <a:r>
            <a:rPr lang="es-ES" dirty="0" smtClean="0">
              <a:solidFill>
                <a:srgbClr val="FF0000"/>
              </a:solidFill>
            </a:rPr>
            <a:t>N</a:t>
          </a:r>
          <a:endParaRPr lang="es-ES" dirty="0">
            <a:solidFill>
              <a:srgbClr val="FF0000"/>
            </a:solidFill>
          </a:endParaRPr>
        </a:p>
      </dgm:t>
    </dgm:pt>
    <dgm:pt modelId="{1EC69D99-02A7-4C4B-8BFC-7D22918239A1}" type="sibTrans" cxnId="{7B6FB2AD-0A4E-4FA0-9F26-4FC3FC941AA7}">
      <dgm:prSet/>
      <dgm:spPr/>
      <dgm:t>
        <a:bodyPr/>
        <a:lstStyle/>
        <a:p>
          <a:endParaRPr lang="es-ES">
            <a:solidFill>
              <a:srgbClr val="FF0000"/>
            </a:solidFill>
          </a:endParaRPr>
        </a:p>
      </dgm:t>
    </dgm:pt>
    <dgm:pt modelId="{3E8E3AFD-41AE-45F5-8839-D168F9CF2EBF}" type="parTrans" cxnId="{7B6FB2AD-0A4E-4FA0-9F26-4FC3FC941AA7}">
      <dgm:prSet/>
      <dgm:spPr/>
      <dgm:t>
        <a:bodyPr/>
        <a:lstStyle/>
        <a:p>
          <a:endParaRPr lang="es-ES">
            <a:solidFill>
              <a:srgbClr val="FF0000"/>
            </a:solidFill>
          </a:endParaRPr>
        </a:p>
      </dgm:t>
    </dgm:pt>
    <dgm:pt modelId="{EB3E1473-4FB1-449E-85FC-E9B6CB83641C}">
      <dgm:prSet phldrT="[Texto]"/>
      <dgm:spPr/>
      <dgm:t>
        <a:bodyPr/>
        <a:lstStyle/>
        <a:p>
          <a:r>
            <a:rPr lang="es-ES" dirty="0" smtClean="0">
              <a:solidFill>
                <a:srgbClr val="FF0000"/>
              </a:solidFill>
            </a:rPr>
            <a:t>N</a:t>
          </a:r>
          <a:endParaRPr lang="es-ES" dirty="0">
            <a:solidFill>
              <a:srgbClr val="FF0000"/>
            </a:solidFill>
          </a:endParaRPr>
        </a:p>
      </dgm:t>
    </dgm:pt>
    <dgm:pt modelId="{326D9FA8-C968-498A-A5B3-6CC28AFB15FB}" type="sibTrans" cxnId="{4743AC7D-1836-4C2C-A738-5F207C6DB842}">
      <dgm:prSet/>
      <dgm:spPr/>
      <dgm:t>
        <a:bodyPr/>
        <a:lstStyle/>
        <a:p>
          <a:endParaRPr lang="es-ES">
            <a:solidFill>
              <a:srgbClr val="FF0000"/>
            </a:solidFill>
          </a:endParaRPr>
        </a:p>
      </dgm:t>
    </dgm:pt>
    <dgm:pt modelId="{429A9413-69FF-4DA7-84FE-0F4796D88011}" type="parTrans" cxnId="{4743AC7D-1836-4C2C-A738-5F207C6DB842}">
      <dgm:prSet/>
      <dgm:spPr/>
      <dgm:t>
        <a:bodyPr/>
        <a:lstStyle/>
        <a:p>
          <a:endParaRPr lang="es-ES">
            <a:solidFill>
              <a:srgbClr val="FF0000"/>
            </a:solidFill>
          </a:endParaRPr>
        </a:p>
      </dgm:t>
    </dgm:pt>
    <dgm:pt modelId="{2ED0F3C7-8060-436A-8DCC-78C1B1F1A2B6}" type="pres">
      <dgm:prSet presAssocID="{CEC1F17D-EAF0-407F-A48C-A7BB0C391AD4}" presName="cycle" presStyleCnt="0">
        <dgm:presLayoutVars>
          <dgm:dir/>
          <dgm:resizeHandles val="exact"/>
        </dgm:presLayoutVars>
      </dgm:prSet>
      <dgm:spPr/>
      <dgm:t>
        <a:bodyPr/>
        <a:lstStyle/>
        <a:p>
          <a:endParaRPr lang="es-ES"/>
        </a:p>
      </dgm:t>
    </dgm:pt>
    <dgm:pt modelId="{B52D9946-3056-407E-8A91-239F8DCCC241}" type="pres">
      <dgm:prSet presAssocID="{EB3E1473-4FB1-449E-85FC-E9B6CB83641C}" presName="dummy" presStyleCnt="0"/>
      <dgm:spPr/>
    </dgm:pt>
    <dgm:pt modelId="{990D9968-F5C9-4E73-AEEE-E7ECC455D739}" type="pres">
      <dgm:prSet presAssocID="{EB3E1473-4FB1-449E-85FC-E9B6CB83641C}" presName="node" presStyleLbl="revTx" presStyleIdx="0" presStyleCnt="5">
        <dgm:presLayoutVars>
          <dgm:bulletEnabled val="1"/>
        </dgm:presLayoutVars>
      </dgm:prSet>
      <dgm:spPr/>
      <dgm:t>
        <a:bodyPr/>
        <a:lstStyle/>
        <a:p>
          <a:endParaRPr lang="es-ES"/>
        </a:p>
      </dgm:t>
    </dgm:pt>
    <dgm:pt modelId="{5FB2D8B7-5E11-48F4-BFD7-1A6BD072FE7D}" type="pres">
      <dgm:prSet presAssocID="{326D9FA8-C968-498A-A5B3-6CC28AFB15FB}" presName="sibTrans" presStyleLbl="node1" presStyleIdx="0" presStyleCnt="5"/>
      <dgm:spPr/>
      <dgm:t>
        <a:bodyPr/>
        <a:lstStyle/>
        <a:p>
          <a:endParaRPr lang="es-ES"/>
        </a:p>
      </dgm:t>
    </dgm:pt>
    <dgm:pt modelId="{A3D260C5-102F-42AF-BA4E-1127916B51D9}" type="pres">
      <dgm:prSet presAssocID="{911446AF-3904-4479-A646-BEBEFAF79BD7}" presName="dummy" presStyleCnt="0"/>
      <dgm:spPr/>
    </dgm:pt>
    <dgm:pt modelId="{8FEBC1DD-B83B-4C61-9A84-39CF18FD08BA}" type="pres">
      <dgm:prSet presAssocID="{911446AF-3904-4479-A646-BEBEFAF79BD7}" presName="node" presStyleLbl="revTx" presStyleIdx="1" presStyleCnt="5">
        <dgm:presLayoutVars>
          <dgm:bulletEnabled val="1"/>
        </dgm:presLayoutVars>
      </dgm:prSet>
      <dgm:spPr/>
      <dgm:t>
        <a:bodyPr/>
        <a:lstStyle/>
        <a:p>
          <a:endParaRPr lang="es-ES"/>
        </a:p>
      </dgm:t>
    </dgm:pt>
    <dgm:pt modelId="{CDA56F09-37A6-4C07-B76B-F37AF25A74B0}" type="pres">
      <dgm:prSet presAssocID="{1EC69D99-02A7-4C4B-8BFC-7D22918239A1}" presName="sibTrans" presStyleLbl="node1" presStyleIdx="1" presStyleCnt="5"/>
      <dgm:spPr/>
      <dgm:t>
        <a:bodyPr/>
        <a:lstStyle/>
        <a:p>
          <a:endParaRPr lang="es-ES"/>
        </a:p>
      </dgm:t>
    </dgm:pt>
    <dgm:pt modelId="{4FE3C397-3AAB-4E3E-AE91-360C2E070A7D}" type="pres">
      <dgm:prSet presAssocID="{4198058C-6D6D-4C35-A949-1117DBA6C3E2}" presName="dummy" presStyleCnt="0"/>
      <dgm:spPr/>
    </dgm:pt>
    <dgm:pt modelId="{7E04953D-06EF-4D99-A698-71414E38F0F7}" type="pres">
      <dgm:prSet presAssocID="{4198058C-6D6D-4C35-A949-1117DBA6C3E2}" presName="node" presStyleLbl="revTx" presStyleIdx="2" presStyleCnt="5">
        <dgm:presLayoutVars>
          <dgm:bulletEnabled val="1"/>
        </dgm:presLayoutVars>
      </dgm:prSet>
      <dgm:spPr/>
      <dgm:t>
        <a:bodyPr/>
        <a:lstStyle/>
        <a:p>
          <a:endParaRPr lang="es-ES"/>
        </a:p>
      </dgm:t>
    </dgm:pt>
    <dgm:pt modelId="{989FD3A6-1756-43D2-B2E1-CFE3EE887CF8}" type="pres">
      <dgm:prSet presAssocID="{6382B535-6CD1-4241-8FF0-9DA822A40678}" presName="sibTrans" presStyleLbl="node1" presStyleIdx="2" presStyleCnt="5"/>
      <dgm:spPr/>
      <dgm:t>
        <a:bodyPr/>
        <a:lstStyle/>
        <a:p>
          <a:endParaRPr lang="es-ES"/>
        </a:p>
      </dgm:t>
    </dgm:pt>
    <dgm:pt modelId="{D4752313-3F5F-4337-A007-B3ECE26D2DAA}" type="pres">
      <dgm:prSet presAssocID="{A9A5B009-F28E-4775-BDB9-D8BD594980D5}" presName="dummy" presStyleCnt="0"/>
      <dgm:spPr/>
    </dgm:pt>
    <dgm:pt modelId="{F35CF0C7-9CE2-4898-8242-839E1BF1B9DE}" type="pres">
      <dgm:prSet presAssocID="{A9A5B009-F28E-4775-BDB9-D8BD594980D5}" presName="node" presStyleLbl="revTx" presStyleIdx="3" presStyleCnt="5">
        <dgm:presLayoutVars>
          <dgm:bulletEnabled val="1"/>
        </dgm:presLayoutVars>
      </dgm:prSet>
      <dgm:spPr/>
      <dgm:t>
        <a:bodyPr/>
        <a:lstStyle/>
        <a:p>
          <a:endParaRPr lang="es-ES"/>
        </a:p>
      </dgm:t>
    </dgm:pt>
    <dgm:pt modelId="{292F01A4-D7AD-4907-8E14-C97D89F907D2}" type="pres">
      <dgm:prSet presAssocID="{529A362B-E594-4BCD-BFA0-618E96246EDB}" presName="sibTrans" presStyleLbl="node1" presStyleIdx="3" presStyleCnt="5" custLinFactNeighborX="0"/>
      <dgm:spPr/>
      <dgm:t>
        <a:bodyPr/>
        <a:lstStyle/>
        <a:p>
          <a:endParaRPr lang="es-ES"/>
        </a:p>
      </dgm:t>
    </dgm:pt>
    <dgm:pt modelId="{60B1DB77-6AD7-482E-AEC0-5DD13AD7B778}" type="pres">
      <dgm:prSet presAssocID="{850A68C2-6019-4585-B4A9-5310F4B7A517}" presName="dummy" presStyleCnt="0"/>
      <dgm:spPr/>
    </dgm:pt>
    <dgm:pt modelId="{1F7F8FC2-21A3-4D13-808E-CBEAA3349E25}" type="pres">
      <dgm:prSet presAssocID="{850A68C2-6019-4585-B4A9-5310F4B7A517}" presName="node" presStyleLbl="revTx" presStyleIdx="4" presStyleCnt="5">
        <dgm:presLayoutVars>
          <dgm:bulletEnabled val="1"/>
        </dgm:presLayoutVars>
      </dgm:prSet>
      <dgm:spPr/>
      <dgm:t>
        <a:bodyPr/>
        <a:lstStyle/>
        <a:p>
          <a:endParaRPr lang="es-ES"/>
        </a:p>
      </dgm:t>
    </dgm:pt>
    <dgm:pt modelId="{34F4CA58-41AA-4082-BADE-636480209147}" type="pres">
      <dgm:prSet presAssocID="{6C2A9BA2-3709-4A08-9ED7-1BC5F7E2385E}" presName="sibTrans" presStyleLbl="node1" presStyleIdx="4" presStyleCnt="5"/>
      <dgm:spPr/>
      <dgm:t>
        <a:bodyPr/>
        <a:lstStyle/>
        <a:p>
          <a:endParaRPr lang="es-ES"/>
        </a:p>
      </dgm:t>
    </dgm:pt>
  </dgm:ptLst>
  <dgm:cxnLst>
    <dgm:cxn modelId="{1DC77FA3-8376-4C07-AAA0-6DBA23B892B2}" srcId="{CEC1F17D-EAF0-407F-A48C-A7BB0C391AD4}" destId="{850A68C2-6019-4585-B4A9-5310F4B7A517}" srcOrd="4" destOrd="0" parTransId="{9B56E42B-B9D4-4918-ACDE-627D8D2C93B2}" sibTransId="{6C2A9BA2-3709-4A08-9ED7-1BC5F7E2385E}"/>
    <dgm:cxn modelId="{65D3FAFA-E80B-4969-90E8-5DE118C993FB}" type="presOf" srcId="{6C2A9BA2-3709-4A08-9ED7-1BC5F7E2385E}" destId="{34F4CA58-41AA-4082-BADE-636480209147}" srcOrd="0" destOrd="0" presId="urn:microsoft.com/office/officeart/2005/8/layout/cycle1"/>
    <dgm:cxn modelId="{24BEE142-0E28-4BE0-842A-60B132BE70DD}" type="presOf" srcId="{1EC69D99-02A7-4C4B-8BFC-7D22918239A1}" destId="{CDA56F09-37A6-4C07-B76B-F37AF25A74B0}" srcOrd="0" destOrd="0" presId="urn:microsoft.com/office/officeart/2005/8/layout/cycle1"/>
    <dgm:cxn modelId="{7B6FB2AD-0A4E-4FA0-9F26-4FC3FC941AA7}" srcId="{CEC1F17D-EAF0-407F-A48C-A7BB0C391AD4}" destId="{911446AF-3904-4479-A646-BEBEFAF79BD7}" srcOrd="1" destOrd="0" parTransId="{3E8E3AFD-41AE-45F5-8839-D168F9CF2EBF}" sibTransId="{1EC69D99-02A7-4C4B-8BFC-7D22918239A1}"/>
    <dgm:cxn modelId="{1AD31490-8EB5-48E6-ACB2-954993AB074E}" type="presOf" srcId="{CEC1F17D-EAF0-407F-A48C-A7BB0C391AD4}" destId="{2ED0F3C7-8060-436A-8DCC-78C1B1F1A2B6}" srcOrd="0" destOrd="0" presId="urn:microsoft.com/office/officeart/2005/8/layout/cycle1"/>
    <dgm:cxn modelId="{9A849CFE-7776-4139-A803-D76439004BB7}" type="presOf" srcId="{326D9FA8-C968-498A-A5B3-6CC28AFB15FB}" destId="{5FB2D8B7-5E11-48F4-BFD7-1A6BD072FE7D}" srcOrd="0" destOrd="0" presId="urn:microsoft.com/office/officeart/2005/8/layout/cycle1"/>
    <dgm:cxn modelId="{EFE0BBF6-93B2-46B6-A7EF-9A1B7C04A610}" srcId="{CEC1F17D-EAF0-407F-A48C-A7BB0C391AD4}" destId="{A9A5B009-F28E-4775-BDB9-D8BD594980D5}" srcOrd="3" destOrd="0" parTransId="{DB11349C-BD8D-4D14-AFD6-88EE3801CE04}" sibTransId="{529A362B-E594-4BCD-BFA0-618E96246EDB}"/>
    <dgm:cxn modelId="{20F91A3E-4537-4A2F-81D7-6EE4AD11D0C5}" type="presOf" srcId="{529A362B-E594-4BCD-BFA0-618E96246EDB}" destId="{292F01A4-D7AD-4907-8E14-C97D89F907D2}" srcOrd="0" destOrd="0" presId="urn:microsoft.com/office/officeart/2005/8/layout/cycle1"/>
    <dgm:cxn modelId="{AEC80645-3B27-4EAF-AAD4-EB8CE23F3080}" type="presOf" srcId="{A9A5B009-F28E-4775-BDB9-D8BD594980D5}" destId="{F35CF0C7-9CE2-4898-8242-839E1BF1B9DE}" srcOrd="0" destOrd="0" presId="urn:microsoft.com/office/officeart/2005/8/layout/cycle1"/>
    <dgm:cxn modelId="{2B12172A-5B0D-4AED-9039-E20FA739650E}" type="presOf" srcId="{EB3E1473-4FB1-449E-85FC-E9B6CB83641C}" destId="{990D9968-F5C9-4E73-AEEE-E7ECC455D739}" srcOrd="0" destOrd="0" presId="urn:microsoft.com/office/officeart/2005/8/layout/cycle1"/>
    <dgm:cxn modelId="{F8E4A4B5-D16E-4082-913C-26A3114F29BF}" type="presOf" srcId="{911446AF-3904-4479-A646-BEBEFAF79BD7}" destId="{8FEBC1DD-B83B-4C61-9A84-39CF18FD08BA}" srcOrd="0" destOrd="0" presId="urn:microsoft.com/office/officeart/2005/8/layout/cycle1"/>
    <dgm:cxn modelId="{AF3A1022-C247-4154-8CA3-377A71AA6BEF}" type="presOf" srcId="{850A68C2-6019-4585-B4A9-5310F4B7A517}" destId="{1F7F8FC2-21A3-4D13-808E-CBEAA3349E25}" srcOrd="0" destOrd="0" presId="urn:microsoft.com/office/officeart/2005/8/layout/cycle1"/>
    <dgm:cxn modelId="{2B25F8D7-1167-483B-B648-6E6A7EB95522}" type="presOf" srcId="{6382B535-6CD1-4241-8FF0-9DA822A40678}" destId="{989FD3A6-1756-43D2-B2E1-CFE3EE887CF8}" srcOrd="0" destOrd="0" presId="urn:microsoft.com/office/officeart/2005/8/layout/cycle1"/>
    <dgm:cxn modelId="{4743AC7D-1836-4C2C-A738-5F207C6DB842}" srcId="{CEC1F17D-EAF0-407F-A48C-A7BB0C391AD4}" destId="{EB3E1473-4FB1-449E-85FC-E9B6CB83641C}" srcOrd="0" destOrd="0" parTransId="{429A9413-69FF-4DA7-84FE-0F4796D88011}" sibTransId="{326D9FA8-C968-498A-A5B3-6CC28AFB15FB}"/>
    <dgm:cxn modelId="{0AE5156B-317A-4287-BA88-39A96A223EB9}" type="presOf" srcId="{4198058C-6D6D-4C35-A949-1117DBA6C3E2}" destId="{7E04953D-06EF-4D99-A698-71414E38F0F7}" srcOrd="0" destOrd="0" presId="urn:microsoft.com/office/officeart/2005/8/layout/cycle1"/>
    <dgm:cxn modelId="{A52F0ACD-FBD6-411A-B61A-45E7CBDA67B5}" srcId="{CEC1F17D-EAF0-407F-A48C-A7BB0C391AD4}" destId="{4198058C-6D6D-4C35-A949-1117DBA6C3E2}" srcOrd="2" destOrd="0" parTransId="{BA9F856C-339C-4C03-8D64-D5E157DC0A41}" sibTransId="{6382B535-6CD1-4241-8FF0-9DA822A40678}"/>
    <dgm:cxn modelId="{C850D913-4BD5-49E7-9A96-D0C08413BBA2}" type="presParOf" srcId="{2ED0F3C7-8060-436A-8DCC-78C1B1F1A2B6}" destId="{B52D9946-3056-407E-8A91-239F8DCCC241}" srcOrd="0" destOrd="0" presId="urn:microsoft.com/office/officeart/2005/8/layout/cycle1"/>
    <dgm:cxn modelId="{A6B90703-34A8-4BBF-A29F-56DED115ADB5}" type="presParOf" srcId="{2ED0F3C7-8060-436A-8DCC-78C1B1F1A2B6}" destId="{990D9968-F5C9-4E73-AEEE-E7ECC455D739}" srcOrd="1" destOrd="0" presId="urn:microsoft.com/office/officeart/2005/8/layout/cycle1"/>
    <dgm:cxn modelId="{A386B617-3A24-41BB-8821-B8BC630FBBE6}" type="presParOf" srcId="{2ED0F3C7-8060-436A-8DCC-78C1B1F1A2B6}" destId="{5FB2D8B7-5E11-48F4-BFD7-1A6BD072FE7D}" srcOrd="2" destOrd="0" presId="urn:microsoft.com/office/officeart/2005/8/layout/cycle1"/>
    <dgm:cxn modelId="{6635A173-75A6-4819-BBA0-896236B0C15E}" type="presParOf" srcId="{2ED0F3C7-8060-436A-8DCC-78C1B1F1A2B6}" destId="{A3D260C5-102F-42AF-BA4E-1127916B51D9}" srcOrd="3" destOrd="0" presId="urn:microsoft.com/office/officeart/2005/8/layout/cycle1"/>
    <dgm:cxn modelId="{22160CCD-F513-4E86-B334-776279E28DC8}" type="presParOf" srcId="{2ED0F3C7-8060-436A-8DCC-78C1B1F1A2B6}" destId="{8FEBC1DD-B83B-4C61-9A84-39CF18FD08BA}" srcOrd="4" destOrd="0" presId="urn:microsoft.com/office/officeart/2005/8/layout/cycle1"/>
    <dgm:cxn modelId="{EFD4F4DC-19D7-47F7-8B6A-39B2BF9A15D1}" type="presParOf" srcId="{2ED0F3C7-8060-436A-8DCC-78C1B1F1A2B6}" destId="{CDA56F09-37A6-4C07-B76B-F37AF25A74B0}" srcOrd="5" destOrd="0" presId="urn:microsoft.com/office/officeart/2005/8/layout/cycle1"/>
    <dgm:cxn modelId="{BD57163B-A06B-4C3C-A529-5D4174DE665E}" type="presParOf" srcId="{2ED0F3C7-8060-436A-8DCC-78C1B1F1A2B6}" destId="{4FE3C397-3AAB-4E3E-AE91-360C2E070A7D}" srcOrd="6" destOrd="0" presId="urn:microsoft.com/office/officeart/2005/8/layout/cycle1"/>
    <dgm:cxn modelId="{0E5B0648-DA5D-4BA8-91D2-EB852008CB51}" type="presParOf" srcId="{2ED0F3C7-8060-436A-8DCC-78C1B1F1A2B6}" destId="{7E04953D-06EF-4D99-A698-71414E38F0F7}" srcOrd="7" destOrd="0" presId="urn:microsoft.com/office/officeart/2005/8/layout/cycle1"/>
    <dgm:cxn modelId="{E7F0134F-BDA3-4334-9D6C-88064404010D}" type="presParOf" srcId="{2ED0F3C7-8060-436A-8DCC-78C1B1F1A2B6}" destId="{989FD3A6-1756-43D2-B2E1-CFE3EE887CF8}" srcOrd="8" destOrd="0" presId="urn:microsoft.com/office/officeart/2005/8/layout/cycle1"/>
    <dgm:cxn modelId="{84EDE65C-13C7-4290-B210-776E8E43E84F}" type="presParOf" srcId="{2ED0F3C7-8060-436A-8DCC-78C1B1F1A2B6}" destId="{D4752313-3F5F-4337-A007-B3ECE26D2DAA}" srcOrd="9" destOrd="0" presId="urn:microsoft.com/office/officeart/2005/8/layout/cycle1"/>
    <dgm:cxn modelId="{1D2C403B-7A3D-438D-896F-29BAD3179462}" type="presParOf" srcId="{2ED0F3C7-8060-436A-8DCC-78C1B1F1A2B6}" destId="{F35CF0C7-9CE2-4898-8242-839E1BF1B9DE}" srcOrd="10" destOrd="0" presId="urn:microsoft.com/office/officeart/2005/8/layout/cycle1"/>
    <dgm:cxn modelId="{78B9C667-05C6-434A-B1ED-16D5BE4FB772}" type="presParOf" srcId="{2ED0F3C7-8060-436A-8DCC-78C1B1F1A2B6}" destId="{292F01A4-D7AD-4907-8E14-C97D89F907D2}" srcOrd="11" destOrd="0" presId="urn:microsoft.com/office/officeart/2005/8/layout/cycle1"/>
    <dgm:cxn modelId="{42EC5E49-5012-41A4-8D9E-A51A7F7C902C}" type="presParOf" srcId="{2ED0F3C7-8060-436A-8DCC-78C1B1F1A2B6}" destId="{60B1DB77-6AD7-482E-AEC0-5DD13AD7B778}" srcOrd="12" destOrd="0" presId="urn:microsoft.com/office/officeart/2005/8/layout/cycle1"/>
    <dgm:cxn modelId="{475E33F7-E54C-4223-8857-31BA85314B9A}" type="presParOf" srcId="{2ED0F3C7-8060-436A-8DCC-78C1B1F1A2B6}" destId="{1F7F8FC2-21A3-4D13-808E-CBEAA3349E25}" srcOrd="13" destOrd="0" presId="urn:microsoft.com/office/officeart/2005/8/layout/cycle1"/>
    <dgm:cxn modelId="{9D285096-37B5-4A6D-9E15-8964090981EC}" type="presParOf" srcId="{2ED0F3C7-8060-436A-8DCC-78C1B1F1A2B6}" destId="{34F4CA58-41AA-4082-BADE-636480209147}" srcOrd="14" destOrd="0" presId="urn:microsoft.com/office/officeart/2005/8/layout/cycle1"/>
  </dgm:cxnLst>
  <dgm:bg>
    <a:noFill/>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0D9968-F5C9-4E73-AEEE-E7ECC455D739}">
      <dsp:nvSpPr>
        <dsp:cNvPr id="0" name=""/>
        <dsp:cNvSpPr/>
      </dsp:nvSpPr>
      <dsp:spPr>
        <a:xfrm>
          <a:off x="1662417" y="10910"/>
          <a:ext cx="373175" cy="3731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s-ES" sz="2200" kern="1200" dirty="0" smtClean="0">
              <a:solidFill>
                <a:srgbClr val="FF0000"/>
              </a:solidFill>
            </a:rPr>
            <a:t>N</a:t>
          </a:r>
          <a:endParaRPr lang="es-ES" sz="2200" kern="1200" dirty="0">
            <a:solidFill>
              <a:srgbClr val="FF0000"/>
            </a:solidFill>
          </a:endParaRPr>
        </a:p>
      </dsp:txBody>
      <dsp:txXfrm>
        <a:off x="1662417" y="10910"/>
        <a:ext cx="373175" cy="373175"/>
      </dsp:txXfrm>
    </dsp:sp>
    <dsp:sp modelId="{5FB2D8B7-5E11-48F4-BFD7-1A6BD072FE7D}">
      <dsp:nvSpPr>
        <dsp:cNvPr id="0" name=""/>
        <dsp:cNvSpPr/>
      </dsp:nvSpPr>
      <dsp:spPr>
        <a:xfrm>
          <a:off x="784205" y="70"/>
          <a:ext cx="1399605" cy="1399605"/>
        </a:xfrm>
        <a:prstGeom prst="circularArrow">
          <a:avLst>
            <a:gd name="adj1" fmla="val 5199"/>
            <a:gd name="adj2" fmla="val 335848"/>
            <a:gd name="adj3" fmla="val 21293505"/>
            <a:gd name="adj4" fmla="val 19766008"/>
            <a:gd name="adj5" fmla="val 6066"/>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EBC1DD-B83B-4C61-9A84-39CF18FD08BA}">
      <dsp:nvSpPr>
        <dsp:cNvPr id="0" name=""/>
        <dsp:cNvSpPr/>
      </dsp:nvSpPr>
      <dsp:spPr>
        <a:xfrm>
          <a:off x="1887997" y="705175"/>
          <a:ext cx="373175" cy="3731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s-ES" sz="2200" kern="1200" dirty="0" smtClean="0">
              <a:solidFill>
                <a:srgbClr val="FF0000"/>
              </a:solidFill>
            </a:rPr>
            <a:t>N</a:t>
          </a:r>
          <a:endParaRPr lang="es-ES" sz="2200" kern="1200" dirty="0">
            <a:solidFill>
              <a:srgbClr val="FF0000"/>
            </a:solidFill>
          </a:endParaRPr>
        </a:p>
      </dsp:txBody>
      <dsp:txXfrm>
        <a:off x="1887997" y="705175"/>
        <a:ext cx="373175" cy="373175"/>
      </dsp:txXfrm>
    </dsp:sp>
    <dsp:sp modelId="{CDA56F09-37A6-4C07-B76B-F37AF25A74B0}">
      <dsp:nvSpPr>
        <dsp:cNvPr id="0" name=""/>
        <dsp:cNvSpPr/>
      </dsp:nvSpPr>
      <dsp:spPr>
        <a:xfrm>
          <a:off x="784205" y="70"/>
          <a:ext cx="1399605" cy="1399605"/>
        </a:xfrm>
        <a:prstGeom prst="circularArrow">
          <a:avLst>
            <a:gd name="adj1" fmla="val 5199"/>
            <a:gd name="adj2" fmla="val 335848"/>
            <a:gd name="adj3" fmla="val 4014971"/>
            <a:gd name="adj4" fmla="val 2253182"/>
            <a:gd name="adj5" fmla="val 6066"/>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04953D-06EF-4D99-A698-71414E38F0F7}">
      <dsp:nvSpPr>
        <dsp:cNvPr id="0" name=""/>
        <dsp:cNvSpPr/>
      </dsp:nvSpPr>
      <dsp:spPr>
        <a:xfrm>
          <a:off x="1297420" y="1134254"/>
          <a:ext cx="373175" cy="3731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s-ES" sz="2200" kern="1200" dirty="0" smtClean="0">
              <a:solidFill>
                <a:srgbClr val="FF0000"/>
              </a:solidFill>
            </a:rPr>
            <a:t>N</a:t>
          </a:r>
          <a:endParaRPr lang="es-ES" sz="2200" kern="1200" dirty="0">
            <a:solidFill>
              <a:srgbClr val="FF0000"/>
            </a:solidFill>
          </a:endParaRPr>
        </a:p>
      </dsp:txBody>
      <dsp:txXfrm>
        <a:off x="1297420" y="1134254"/>
        <a:ext cx="373175" cy="373175"/>
      </dsp:txXfrm>
    </dsp:sp>
    <dsp:sp modelId="{989FD3A6-1756-43D2-B2E1-CFE3EE887CF8}">
      <dsp:nvSpPr>
        <dsp:cNvPr id="0" name=""/>
        <dsp:cNvSpPr/>
      </dsp:nvSpPr>
      <dsp:spPr>
        <a:xfrm>
          <a:off x="784205" y="70"/>
          <a:ext cx="1399605" cy="1399605"/>
        </a:xfrm>
        <a:prstGeom prst="circularArrow">
          <a:avLst>
            <a:gd name="adj1" fmla="val 5199"/>
            <a:gd name="adj2" fmla="val 335848"/>
            <a:gd name="adj3" fmla="val 8210969"/>
            <a:gd name="adj4" fmla="val 6449181"/>
            <a:gd name="adj5" fmla="val 6066"/>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35CF0C7-9CE2-4898-8242-839E1BF1B9DE}">
      <dsp:nvSpPr>
        <dsp:cNvPr id="0" name=""/>
        <dsp:cNvSpPr/>
      </dsp:nvSpPr>
      <dsp:spPr>
        <a:xfrm>
          <a:off x="706843" y="705175"/>
          <a:ext cx="373175" cy="3731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s-ES" sz="2200" kern="1200" dirty="0" smtClean="0">
              <a:solidFill>
                <a:srgbClr val="FF0000"/>
              </a:solidFill>
            </a:rPr>
            <a:t>N</a:t>
          </a:r>
          <a:endParaRPr lang="es-ES" sz="2200" kern="1200" dirty="0">
            <a:solidFill>
              <a:srgbClr val="FF0000"/>
            </a:solidFill>
          </a:endParaRPr>
        </a:p>
      </dsp:txBody>
      <dsp:txXfrm>
        <a:off x="706843" y="705175"/>
        <a:ext cx="373175" cy="373175"/>
      </dsp:txXfrm>
    </dsp:sp>
    <dsp:sp modelId="{292F01A4-D7AD-4907-8E14-C97D89F907D2}">
      <dsp:nvSpPr>
        <dsp:cNvPr id="0" name=""/>
        <dsp:cNvSpPr/>
      </dsp:nvSpPr>
      <dsp:spPr>
        <a:xfrm>
          <a:off x="784205" y="70"/>
          <a:ext cx="1399605" cy="1399605"/>
        </a:xfrm>
        <a:prstGeom prst="circularArrow">
          <a:avLst>
            <a:gd name="adj1" fmla="val 5199"/>
            <a:gd name="adj2" fmla="val 335848"/>
            <a:gd name="adj3" fmla="val 12298143"/>
            <a:gd name="adj4" fmla="val 10770647"/>
            <a:gd name="adj5" fmla="val 6066"/>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7F8FC2-21A3-4D13-808E-CBEAA3349E25}">
      <dsp:nvSpPr>
        <dsp:cNvPr id="0" name=""/>
        <dsp:cNvSpPr/>
      </dsp:nvSpPr>
      <dsp:spPr>
        <a:xfrm>
          <a:off x="932423" y="10910"/>
          <a:ext cx="373175" cy="3731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s-ES" sz="2200" kern="1200" dirty="0" smtClean="0">
              <a:solidFill>
                <a:srgbClr val="FF0000"/>
              </a:solidFill>
            </a:rPr>
            <a:t>N</a:t>
          </a:r>
          <a:endParaRPr lang="es-ES" sz="2200" kern="1200" dirty="0">
            <a:solidFill>
              <a:srgbClr val="FF0000"/>
            </a:solidFill>
          </a:endParaRPr>
        </a:p>
      </dsp:txBody>
      <dsp:txXfrm>
        <a:off x="932423" y="10910"/>
        <a:ext cx="373175" cy="373175"/>
      </dsp:txXfrm>
    </dsp:sp>
    <dsp:sp modelId="{34F4CA58-41AA-4082-BADE-636480209147}">
      <dsp:nvSpPr>
        <dsp:cNvPr id="0" name=""/>
        <dsp:cNvSpPr/>
      </dsp:nvSpPr>
      <dsp:spPr>
        <a:xfrm>
          <a:off x="784205" y="70"/>
          <a:ext cx="1399605" cy="1399605"/>
        </a:xfrm>
        <a:prstGeom prst="circularArrow">
          <a:avLst>
            <a:gd name="adj1" fmla="val 5199"/>
            <a:gd name="adj2" fmla="val 335848"/>
            <a:gd name="adj3" fmla="val 16865958"/>
            <a:gd name="adj4" fmla="val 15198193"/>
            <a:gd name="adj5" fmla="val 6066"/>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77E5CC-49FA-45CB-8D22-D18B8C6753B5}"/>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a:extLst>
              <a:ext uri="{FF2B5EF4-FFF2-40B4-BE49-F238E27FC236}">
                <a16:creationId xmlns:a16="http://schemas.microsoft.com/office/drawing/2014/main" id="{70FE3E8E-F01F-4CA6-B6BD-F40C5719D4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
        <p:nvSpPr>
          <p:cNvPr id="4" name="Marcador de fecha 3">
            <a:extLst>
              <a:ext uri="{FF2B5EF4-FFF2-40B4-BE49-F238E27FC236}">
                <a16:creationId xmlns:a16="http://schemas.microsoft.com/office/drawing/2014/main" id="{33E1E5C0-A3C1-4910-8D67-6E094F0E4D54}"/>
              </a:ext>
            </a:extLst>
          </p:cNvPr>
          <p:cNvSpPr>
            <a:spLocks noGrp="1"/>
          </p:cNvSpPr>
          <p:nvPr>
            <p:ph type="dt" sz="half" idx="10"/>
          </p:nvPr>
        </p:nvSpPr>
        <p:spPr/>
        <p:txBody>
          <a:bodyPr/>
          <a:lstStyle/>
          <a:p>
            <a:fld id="{741EEF6B-1C62-4B93-A9A4-4C3EF51C29F4}" type="datetimeFigureOut">
              <a:rPr lang="en-US" smtClean="0"/>
              <a:t>1/30/2020</a:t>
            </a:fld>
            <a:endParaRPr lang="en-US"/>
          </a:p>
        </p:txBody>
      </p:sp>
      <p:sp>
        <p:nvSpPr>
          <p:cNvPr id="5" name="Marcador de pie de página 4">
            <a:extLst>
              <a:ext uri="{FF2B5EF4-FFF2-40B4-BE49-F238E27FC236}">
                <a16:creationId xmlns:a16="http://schemas.microsoft.com/office/drawing/2014/main" id="{B6D2C107-946B-44E6-87C3-134666F40617}"/>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A9453D3A-012E-4D0A-8B8B-3B1148AF1623}"/>
              </a:ext>
            </a:extLst>
          </p:cNvPr>
          <p:cNvSpPr>
            <a:spLocks noGrp="1"/>
          </p:cNvSpPr>
          <p:nvPr>
            <p:ph type="sldNum" sz="quarter" idx="12"/>
          </p:nvPr>
        </p:nvSpPr>
        <p:spPr/>
        <p:txBody>
          <a:bodyPr/>
          <a:lstStyle/>
          <a:p>
            <a:fld id="{82AFD190-2971-48B0-A0CC-4A6348972196}" type="slidenum">
              <a:rPr lang="en-US" smtClean="0"/>
              <a:t>‹Nº›</a:t>
            </a:fld>
            <a:endParaRPr lang="en-US"/>
          </a:p>
        </p:txBody>
      </p:sp>
    </p:spTree>
    <p:extLst>
      <p:ext uri="{BB962C8B-B14F-4D97-AF65-F5344CB8AC3E}">
        <p14:creationId xmlns:p14="http://schemas.microsoft.com/office/powerpoint/2010/main" val="2615924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981FFF-C884-4436-9A23-E800E48434BF}"/>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97F9687A-3588-45FF-80AA-D069EB08DAB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F03C7C88-A5C0-440F-9A57-8D452A085354}"/>
              </a:ext>
            </a:extLst>
          </p:cNvPr>
          <p:cNvSpPr>
            <a:spLocks noGrp="1"/>
          </p:cNvSpPr>
          <p:nvPr>
            <p:ph type="dt" sz="half" idx="10"/>
          </p:nvPr>
        </p:nvSpPr>
        <p:spPr/>
        <p:txBody>
          <a:bodyPr/>
          <a:lstStyle/>
          <a:p>
            <a:fld id="{741EEF6B-1C62-4B93-A9A4-4C3EF51C29F4}" type="datetimeFigureOut">
              <a:rPr lang="en-US" smtClean="0"/>
              <a:t>1/30/2020</a:t>
            </a:fld>
            <a:endParaRPr lang="en-US"/>
          </a:p>
        </p:txBody>
      </p:sp>
      <p:sp>
        <p:nvSpPr>
          <p:cNvPr id="5" name="Marcador de pie de página 4">
            <a:extLst>
              <a:ext uri="{FF2B5EF4-FFF2-40B4-BE49-F238E27FC236}">
                <a16:creationId xmlns:a16="http://schemas.microsoft.com/office/drawing/2014/main" id="{6935260E-7031-4A86-9EB6-A9FAD7E10078}"/>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98BD21A9-9F1E-4A51-9933-F489426E4BBD}"/>
              </a:ext>
            </a:extLst>
          </p:cNvPr>
          <p:cNvSpPr>
            <a:spLocks noGrp="1"/>
          </p:cNvSpPr>
          <p:nvPr>
            <p:ph type="sldNum" sz="quarter" idx="12"/>
          </p:nvPr>
        </p:nvSpPr>
        <p:spPr/>
        <p:txBody>
          <a:bodyPr/>
          <a:lstStyle/>
          <a:p>
            <a:fld id="{82AFD190-2971-48B0-A0CC-4A6348972196}" type="slidenum">
              <a:rPr lang="en-US" smtClean="0"/>
              <a:t>‹Nº›</a:t>
            </a:fld>
            <a:endParaRPr lang="en-US"/>
          </a:p>
        </p:txBody>
      </p:sp>
    </p:spTree>
    <p:extLst>
      <p:ext uri="{BB962C8B-B14F-4D97-AF65-F5344CB8AC3E}">
        <p14:creationId xmlns:p14="http://schemas.microsoft.com/office/powerpoint/2010/main" val="3787717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5E78C09-35BC-4731-9597-DD2EFC4F4CC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D1AECCE4-5F22-4962-81B3-1846D6F9C5AE}"/>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6D2A1FC4-C556-47A3-AEB0-B60E5424B667}"/>
              </a:ext>
            </a:extLst>
          </p:cNvPr>
          <p:cNvSpPr>
            <a:spLocks noGrp="1"/>
          </p:cNvSpPr>
          <p:nvPr>
            <p:ph type="dt" sz="half" idx="10"/>
          </p:nvPr>
        </p:nvSpPr>
        <p:spPr/>
        <p:txBody>
          <a:bodyPr/>
          <a:lstStyle/>
          <a:p>
            <a:fld id="{741EEF6B-1C62-4B93-A9A4-4C3EF51C29F4}" type="datetimeFigureOut">
              <a:rPr lang="en-US" smtClean="0"/>
              <a:t>1/30/2020</a:t>
            </a:fld>
            <a:endParaRPr lang="en-US"/>
          </a:p>
        </p:txBody>
      </p:sp>
      <p:sp>
        <p:nvSpPr>
          <p:cNvPr id="5" name="Marcador de pie de página 4">
            <a:extLst>
              <a:ext uri="{FF2B5EF4-FFF2-40B4-BE49-F238E27FC236}">
                <a16:creationId xmlns:a16="http://schemas.microsoft.com/office/drawing/2014/main" id="{0FDA7682-19CF-47DF-9B80-8704876D72A9}"/>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354465F9-DC8D-4310-A24F-ED7E1FF6F746}"/>
              </a:ext>
            </a:extLst>
          </p:cNvPr>
          <p:cNvSpPr>
            <a:spLocks noGrp="1"/>
          </p:cNvSpPr>
          <p:nvPr>
            <p:ph type="sldNum" sz="quarter" idx="12"/>
          </p:nvPr>
        </p:nvSpPr>
        <p:spPr/>
        <p:txBody>
          <a:bodyPr/>
          <a:lstStyle/>
          <a:p>
            <a:fld id="{82AFD190-2971-48B0-A0CC-4A6348972196}" type="slidenum">
              <a:rPr lang="en-US" smtClean="0"/>
              <a:t>‹Nº›</a:t>
            </a:fld>
            <a:endParaRPr lang="en-US"/>
          </a:p>
        </p:txBody>
      </p:sp>
    </p:spTree>
    <p:extLst>
      <p:ext uri="{BB962C8B-B14F-4D97-AF65-F5344CB8AC3E}">
        <p14:creationId xmlns:p14="http://schemas.microsoft.com/office/powerpoint/2010/main" val="256803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1E6035-CE90-4B51-B948-D6EA96247C78}"/>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B9AF1390-76F8-4AD5-B831-BB2249D1B91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D2A92A50-6A4D-4590-8E01-68AC992A966C}"/>
              </a:ext>
            </a:extLst>
          </p:cNvPr>
          <p:cNvSpPr>
            <a:spLocks noGrp="1"/>
          </p:cNvSpPr>
          <p:nvPr>
            <p:ph type="dt" sz="half" idx="10"/>
          </p:nvPr>
        </p:nvSpPr>
        <p:spPr/>
        <p:txBody>
          <a:bodyPr/>
          <a:lstStyle/>
          <a:p>
            <a:fld id="{741EEF6B-1C62-4B93-A9A4-4C3EF51C29F4}" type="datetimeFigureOut">
              <a:rPr lang="en-US" smtClean="0"/>
              <a:t>1/30/2020</a:t>
            </a:fld>
            <a:endParaRPr lang="en-US"/>
          </a:p>
        </p:txBody>
      </p:sp>
      <p:sp>
        <p:nvSpPr>
          <p:cNvPr id="5" name="Marcador de pie de página 4">
            <a:extLst>
              <a:ext uri="{FF2B5EF4-FFF2-40B4-BE49-F238E27FC236}">
                <a16:creationId xmlns:a16="http://schemas.microsoft.com/office/drawing/2014/main" id="{6832DCC0-D8A9-4D21-94D8-74C38FDA8B8E}"/>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127A0CEE-263B-456B-AF6C-8AFCD3235B1D}"/>
              </a:ext>
            </a:extLst>
          </p:cNvPr>
          <p:cNvSpPr>
            <a:spLocks noGrp="1"/>
          </p:cNvSpPr>
          <p:nvPr>
            <p:ph type="sldNum" sz="quarter" idx="12"/>
          </p:nvPr>
        </p:nvSpPr>
        <p:spPr/>
        <p:txBody>
          <a:bodyPr/>
          <a:lstStyle/>
          <a:p>
            <a:fld id="{82AFD190-2971-48B0-A0CC-4A6348972196}" type="slidenum">
              <a:rPr lang="en-US" smtClean="0"/>
              <a:t>‹Nº›</a:t>
            </a:fld>
            <a:endParaRPr lang="en-US"/>
          </a:p>
        </p:txBody>
      </p:sp>
    </p:spTree>
    <p:extLst>
      <p:ext uri="{BB962C8B-B14F-4D97-AF65-F5344CB8AC3E}">
        <p14:creationId xmlns:p14="http://schemas.microsoft.com/office/powerpoint/2010/main" val="357665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49947F-AC67-44A7-973F-860CDC223861}"/>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3343778B-7399-4996-8C45-BDF2CEC42A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DD5A3D0A-74DF-4F8E-AE12-4CDC16811A9F}"/>
              </a:ext>
            </a:extLst>
          </p:cNvPr>
          <p:cNvSpPr>
            <a:spLocks noGrp="1"/>
          </p:cNvSpPr>
          <p:nvPr>
            <p:ph type="dt" sz="half" idx="10"/>
          </p:nvPr>
        </p:nvSpPr>
        <p:spPr/>
        <p:txBody>
          <a:bodyPr/>
          <a:lstStyle/>
          <a:p>
            <a:fld id="{741EEF6B-1C62-4B93-A9A4-4C3EF51C29F4}" type="datetimeFigureOut">
              <a:rPr lang="en-US" smtClean="0"/>
              <a:t>1/30/2020</a:t>
            </a:fld>
            <a:endParaRPr lang="en-US"/>
          </a:p>
        </p:txBody>
      </p:sp>
      <p:sp>
        <p:nvSpPr>
          <p:cNvPr id="5" name="Marcador de pie de página 4">
            <a:extLst>
              <a:ext uri="{FF2B5EF4-FFF2-40B4-BE49-F238E27FC236}">
                <a16:creationId xmlns:a16="http://schemas.microsoft.com/office/drawing/2014/main" id="{75E70AEB-BAAE-45D9-9B2F-CF42FB681ECB}"/>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5A748541-D1A0-4EF8-AA2D-96C6A96CA3CF}"/>
              </a:ext>
            </a:extLst>
          </p:cNvPr>
          <p:cNvSpPr>
            <a:spLocks noGrp="1"/>
          </p:cNvSpPr>
          <p:nvPr>
            <p:ph type="sldNum" sz="quarter" idx="12"/>
          </p:nvPr>
        </p:nvSpPr>
        <p:spPr/>
        <p:txBody>
          <a:bodyPr/>
          <a:lstStyle/>
          <a:p>
            <a:fld id="{82AFD190-2971-48B0-A0CC-4A6348972196}" type="slidenum">
              <a:rPr lang="en-US" smtClean="0"/>
              <a:t>‹Nº›</a:t>
            </a:fld>
            <a:endParaRPr lang="en-US"/>
          </a:p>
        </p:txBody>
      </p:sp>
    </p:spTree>
    <p:extLst>
      <p:ext uri="{BB962C8B-B14F-4D97-AF65-F5344CB8AC3E}">
        <p14:creationId xmlns:p14="http://schemas.microsoft.com/office/powerpoint/2010/main" val="2648168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4629A7-0841-43D2-8092-6859F81A5A0A}"/>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EDF03F59-7983-4AF9-87EE-CAF142283FBD}"/>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a:extLst>
              <a:ext uri="{FF2B5EF4-FFF2-40B4-BE49-F238E27FC236}">
                <a16:creationId xmlns:a16="http://schemas.microsoft.com/office/drawing/2014/main" id="{D549C4CE-116A-4A4A-8C3C-14939971AD0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a:extLst>
              <a:ext uri="{FF2B5EF4-FFF2-40B4-BE49-F238E27FC236}">
                <a16:creationId xmlns:a16="http://schemas.microsoft.com/office/drawing/2014/main" id="{80FB8DF9-DACA-4C62-8B40-9C147B4EC11F}"/>
              </a:ext>
            </a:extLst>
          </p:cNvPr>
          <p:cNvSpPr>
            <a:spLocks noGrp="1"/>
          </p:cNvSpPr>
          <p:nvPr>
            <p:ph type="dt" sz="half" idx="10"/>
          </p:nvPr>
        </p:nvSpPr>
        <p:spPr/>
        <p:txBody>
          <a:bodyPr/>
          <a:lstStyle/>
          <a:p>
            <a:fld id="{741EEF6B-1C62-4B93-A9A4-4C3EF51C29F4}" type="datetimeFigureOut">
              <a:rPr lang="en-US" smtClean="0"/>
              <a:t>1/30/2020</a:t>
            </a:fld>
            <a:endParaRPr lang="en-US"/>
          </a:p>
        </p:txBody>
      </p:sp>
      <p:sp>
        <p:nvSpPr>
          <p:cNvPr id="6" name="Marcador de pie de página 5">
            <a:extLst>
              <a:ext uri="{FF2B5EF4-FFF2-40B4-BE49-F238E27FC236}">
                <a16:creationId xmlns:a16="http://schemas.microsoft.com/office/drawing/2014/main" id="{CA6C8D7E-1764-4DD4-B330-9F1287E55C7D}"/>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687217E7-1907-4068-AD2A-0EBB2A0DAE98}"/>
              </a:ext>
            </a:extLst>
          </p:cNvPr>
          <p:cNvSpPr>
            <a:spLocks noGrp="1"/>
          </p:cNvSpPr>
          <p:nvPr>
            <p:ph type="sldNum" sz="quarter" idx="12"/>
          </p:nvPr>
        </p:nvSpPr>
        <p:spPr/>
        <p:txBody>
          <a:bodyPr/>
          <a:lstStyle/>
          <a:p>
            <a:fld id="{82AFD190-2971-48B0-A0CC-4A6348972196}" type="slidenum">
              <a:rPr lang="en-US" smtClean="0"/>
              <a:t>‹Nº›</a:t>
            </a:fld>
            <a:endParaRPr lang="en-US"/>
          </a:p>
        </p:txBody>
      </p:sp>
    </p:spTree>
    <p:extLst>
      <p:ext uri="{BB962C8B-B14F-4D97-AF65-F5344CB8AC3E}">
        <p14:creationId xmlns:p14="http://schemas.microsoft.com/office/powerpoint/2010/main" val="4134172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AA4553-872E-4F07-9B79-EA194E5CCC89}"/>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226EAFC9-67D1-4CB5-AEF6-928FAEFE25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5FD0E293-8D64-4151-8940-67A4867F8DA8}"/>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a:extLst>
              <a:ext uri="{FF2B5EF4-FFF2-40B4-BE49-F238E27FC236}">
                <a16:creationId xmlns:a16="http://schemas.microsoft.com/office/drawing/2014/main" id="{CD3C2417-82A0-49AE-BF9C-EF70903E5C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69A1C142-19DD-475F-A05C-A4F729E2A3BA}"/>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a:extLst>
              <a:ext uri="{FF2B5EF4-FFF2-40B4-BE49-F238E27FC236}">
                <a16:creationId xmlns:a16="http://schemas.microsoft.com/office/drawing/2014/main" id="{F416E812-A98C-4EAF-B296-99CFDCF97282}"/>
              </a:ext>
            </a:extLst>
          </p:cNvPr>
          <p:cNvSpPr>
            <a:spLocks noGrp="1"/>
          </p:cNvSpPr>
          <p:nvPr>
            <p:ph type="dt" sz="half" idx="10"/>
          </p:nvPr>
        </p:nvSpPr>
        <p:spPr/>
        <p:txBody>
          <a:bodyPr/>
          <a:lstStyle/>
          <a:p>
            <a:fld id="{741EEF6B-1C62-4B93-A9A4-4C3EF51C29F4}" type="datetimeFigureOut">
              <a:rPr lang="en-US" smtClean="0"/>
              <a:t>1/30/2020</a:t>
            </a:fld>
            <a:endParaRPr lang="en-US"/>
          </a:p>
        </p:txBody>
      </p:sp>
      <p:sp>
        <p:nvSpPr>
          <p:cNvPr id="8" name="Marcador de pie de página 7">
            <a:extLst>
              <a:ext uri="{FF2B5EF4-FFF2-40B4-BE49-F238E27FC236}">
                <a16:creationId xmlns:a16="http://schemas.microsoft.com/office/drawing/2014/main" id="{C8B83A6B-A6E5-49EC-A6B5-AAC80F89D38F}"/>
              </a:ext>
            </a:extLst>
          </p:cNvPr>
          <p:cNvSpPr>
            <a:spLocks noGrp="1"/>
          </p:cNvSpPr>
          <p:nvPr>
            <p:ph type="ftr" sz="quarter" idx="11"/>
          </p:nvPr>
        </p:nvSpPr>
        <p:spPr/>
        <p:txBody>
          <a:bodyPr/>
          <a:lstStyle/>
          <a:p>
            <a:endParaRPr lang="en-US"/>
          </a:p>
        </p:txBody>
      </p:sp>
      <p:sp>
        <p:nvSpPr>
          <p:cNvPr id="9" name="Marcador de número de diapositiva 8">
            <a:extLst>
              <a:ext uri="{FF2B5EF4-FFF2-40B4-BE49-F238E27FC236}">
                <a16:creationId xmlns:a16="http://schemas.microsoft.com/office/drawing/2014/main" id="{1269703D-E74A-40C6-80E1-7C360B2F62D0}"/>
              </a:ext>
            </a:extLst>
          </p:cNvPr>
          <p:cNvSpPr>
            <a:spLocks noGrp="1"/>
          </p:cNvSpPr>
          <p:nvPr>
            <p:ph type="sldNum" sz="quarter" idx="12"/>
          </p:nvPr>
        </p:nvSpPr>
        <p:spPr/>
        <p:txBody>
          <a:bodyPr/>
          <a:lstStyle/>
          <a:p>
            <a:fld id="{82AFD190-2971-48B0-A0CC-4A6348972196}" type="slidenum">
              <a:rPr lang="en-US" smtClean="0"/>
              <a:t>‹Nº›</a:t>
            </a:fld>
            <a:endParaRPr lang="en-US"/>
          </a:p>
        </p:txBody>
      </p:sp>
    </p:spTree>
    <p:extLst>
      <p:ext uri="{BB962C8B-B14F-4D97-AF65-F5344CB8AC3E}">
        <p14:creationId xmlns:p14="http://schemas.microsoft.com/office/powerpoint/2010/main" val="3658810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F3A6DD-FC75-4FAA-A328-D9C719890FED}"/>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fecha 2">
            <a:extLst>
              <a:ext uri="{FF2B5EF4-FFF2-40B4-BE49-F238E27FC236}">
                <a16:creationId xmlns:a16="http://schemas.microsoft.com/office/drawing/2014/main" id="{9185311A-76D9-43FE-A7BD-30893B2A19C7}"/>
              </a:ext>
            </a:extLst>
          </p:cNvPr>
          <p:cNvSpPr>
            <a:spLocks noGrp="1"/>
          </p:cNvSpPr>
          <p:nvPr>
            <p:ph type="dt" sz="half" idx="10"/>
          </p:nvPr>
        </p:nvSpPr>
        <p:spPr/>
        <p:txBody>
          <a:bodyPr/>
          <a:lstStyle/>
          <a:p>
            <a:fld id="{741EEF6B-1C62-4B93-A9A4-4C3EF51C29F4}" type="datetimeFigureOut">
              <a:rPr lang="en-US" smtClean="0"/>
              <a:t>1/30/2020</a:t>
            </a:fld>
            <a:endParaRPr lang="en-US"/>
          </a:p>
        </p:txBody>
      </p:sp>
      <p:sp>
        <p:nvSpPr>
          <p:cNvPr id="4" name="Marcador de pie de página 3">
            <a:extLst>
              <a:ext uri="{FF2B5EF4-FFF2-40B4-BE49-F238E27FC236}">
                <a16:creationId xmlns:a16="http://schemas.microsoft.com/office/drawing/2014/main" id="{BAB703EE-8370-4EDB-B3A8-DA773EBA5DE5}"/>
              </a:ext>
            </a:extLst>
          </p:cNvPr>
          <p:cNvSpPr>
            <a:spLocks noGrp="1"/>
          </p:cNvSpPr>
          <p:nvPr>
            <p:ph type="ftr" sz="quarter" idx="11"/>
          </p:nvPr>
        </p:nvSpPr>
        <p:spPr/>
        <p:txBody>
          <a:bodyPr/>
          <a:lstStyle/>
          <a:p>
            <a:endParaRPr lang="en-US"/>
          </a:p>
        </p:txBody>
      </p:sp>
      <p:sp>
        <p:nvSpPr>
          <p:cNvPr id="5" name="Marcador de número de diapositiva 4">
            <a:extLst>
              <a:ext uri="{FF2B5EF4-FFF2-40B4-BE49-F238E27FC236}">
                <a16:creationId xmlns:a16="http://schemas.microsoft.com/office/drawing/2014/main" id="{6BC1CDE5-9357-4E4B-91AD-2E82461F89CB}"/>
              </a:ext>
            </a:extLst>
          </p:cNvPr>
          <p:cNvSpPr>
            <a:spLocks noGrp="1"/>
          </p:cNvSpPr>
          <p:nvPr>
            <p:ph type="sldNum" sz="quarter" idx="12"/>
          </p:nvPr>
        </p:nvSpPr>
        <p:spPr/>
        <p:txBody>
          <a:bodyPr/>
          <a:lstStyle/>
          <a:p>
            <a:fld id="{82AFD190-2971-48B0-A0CC-4A6348972196}" type="slidenum">
              <a:rPr lang="en-US" smtClean="0"/>
              <a:t>‹Nº›</a:t>
            </a:fld>
            <a:endParaRPr lang="en-US"/>
          </a:p>
        </p:txBody>
      </p:sp>
    </p:spTree>
    <p:extLst>
      <p:ext uri="{BB962C8B-B14F-4D97-AF65-F5344CB8AC3E}">
        <p14:creationId xmlns:p14="http://schemas.microsoft.com/office/powerpoint/2010/main" val="1594844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26B26CD-86A8-4A07-A692-DF6330C2DC34}"/>
              </a:ext>
            </a:extLst>
          </p:cNvPr>
          <p:cNvSpPr>
            <a:spLocks noGrp="1"/>
          </p:cNvSpPr>
          <p:nvPr>
            <p:ph type="dt" sz="half" idx="10"/>
          </p:nvPr>
        </p:nvSpPr>
        <p:spPr/>
        <p:txBody>
          <a:bodyPr/>
          <a:lstStyle/>
          <a:p>
            <a:fld id="{741EEF6B-1C62-4B93-A9A4-4C3EF51C29F4}" type="datetimeFigureOut">
              <a:rPr lang="en-US" smtClean="0"/>
              <a:t>1/30/2020</a:t>
            </a:fld>
            <a:endParaRPr lang="en-US"/>
          </a:p>
        </p:txBody>
      </p:sp>
      <p:sp>
        <p:nvSpPr>
          <p:cNvPr id="3" name="Marcador de pie de página 2">
            <a:extLst>
              <a:ext uri="{FF2B5EF4-FFF2-40B4-BE49-F238E27FC236}">
                <a16:creationId xmlns:a16="http://schemas.microsoft.com/office/drawing/2014/main" id="{578EDF40-A81D-4BFC-ABCB-DBC064F6CE03}"/>
              </a:ext>
            </a:extLst>
          </p:cNvPr>
          <p:cNvSpPr>
            <a:spLocks noGrp="1"/>
          </p:cNvSpPr>
          <p:nvPr>
            <p:ph type="ftr" sz="quarter" idx="11"/>
          </p:nvPr>
        </p:nvSpPr>
        <p:spPr/>
        <p:txBody>
          <a:bodyPr/>
          <a:lstStyle/>
          <a:p>
            <a:endParaRPr lang="en-US"/>
          </a:p>
        </p:txBody>
      </p:sp>
      <p:sp>
        <p:nvSpPr>
          <p:cNvPr id="4" name="Marcador de número de diapositiva 3">
            <a:extLst>
              <a:ext uri="{FF2B5EF4-FFF2-40B4-BE49-F238E27FC236}">
                <a16:creationId xmlns:a16="http://schemas.microsoft.com/office/drawing/2014/main" id="{F5851E08-83CC-4C49-8387-63A65E9B928F}"/>
              </a:ext>
            </a:extLst>
          </p:cNvPr>
          <p:cNvSpPr>
            <a:spLocks noGrp="1"/>
          </p:cNvSpPr>
          <p:nvPr>
            <p:ph type="sldNum" sz="quarter" idx="12"/>
          </p:nvPr>
        </p:nvSpPr>
        <p:spPr/>
        <p:txBody>
          <a:bodyPr/>
          <a:lstStyle/>
          <a:p>
            <a:fld id="{82AFD190-2971-48B0-A0CC-4A6348972196}" type="slidenum">
              <a:rPr lang="en-US" smtClean="0"/>
              <a:t>‹Nº›</a:t>
            </a:fld>
            <a:endParaRPr lang="en-US"/>
          </a:p>
        </p:txBody>
      </p:sp>
    </p:spTree>
    <p:extLst>
      <p:ext uri="{BB962C8B-B14F-4D97-AF65-F5344CB8AC3E}">
        <p14:creationId xmlns:p14="http://schemas.microsoft.com/office/powerpoint/2010/main" val="1093687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31AB12-072C-492D-B68E-A7E75D9B771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66B6FACF-6EE5-4D96-B830-F077B9941F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a:extLst>
              <a:ext uri="{FF2B5EF4-FFF2-40B4-BE49-F238E27FC236}">
                <a16:creationId xmlns:a16="http://schemas.microsoft.com/office/drawing/2014/main" id="{41BE5E08-1646-49EB-AD50-6424BE78B3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EF93391-C387-4BB3-8B6B-B4DA78662BF2}"/>
              </a:ext>
            </a:extLst>
          </p:cNvPr>
          <p:cNvSpPr>
            <a:spLocks noGrp="1"/>
          </p:cNvSpPr>
          <p:nvPr>
            <p:ph type="dt" sz="half" idx="10"/>
          </p:nvPr>
        </p:nvSpPr>
        <p:spPr/>
        <p:txBody>
          <a:bodyPr/>
          <a:lstStyle/>
          <a:p>
            <a:fld id="{741EEF6B-1C62-4B93-A9A4-4C3EF51C29F4}" type="datetimeFigureOut">
              <a:rPr lang="en-US" smtClean="0"/>
              <a:t>1/30/2020</a:t>
            </a:fld>
            <a:endParaRPr lang="en-US"/>
          </a:p>
        </p:txBody>
      </p:sp>
      <p:sp>
        <p:nvSpPr>
          <p:cNvPr id="6" name="Marcador de pie de página 5">
            <a:extLst>
              <a:ext uri="{FF2B5EF4-FFF2-40B4-BE49-F238E27FC236}">
                <a16:creationId xmlns:a16="http://schemas.microsoft.com/office/drawing/2014/main" id="{A777AE0D-AC98-4ABB-B5A3-967526695BCB}"/>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4FAFCA58-6055-4189-891A-D9A2C43CFF5F}"/>
              </a:ext>
            </a:extLst>
          </p:cNvPr>
          <p:cNvSpPr>
            <a:spLocks noGrp="1"/>
          </p:cNvSpPr>
          <p:nvPr>
            <p:ph type="sldNum" sz="quarter" idx="12"/>
          </p:nvPr>
        </p:nvSpPr>
        <p:spPr/>
        <p:txBody>
          <a:bodyPr/>
          <a:lstStyle/>
          <a:p>
            <a:fld id="{82AFD190-2971-48B0-A0CC-4A6348972196}" type="slidenum">
              <a:rPr lang="en-US" smtClean="0"/>
              <a:t>‹Nº›</a:t>
            </a:fld>
            <a:endParaRPr lang="en-US"/>
          </a:p>
        </p:txBody>
      </p:sp>
    </p:spTree>
    <p:extLst>
      <p:ext uri="{BB962C8B-B14F-4D97-AF65-F5344CB8AC3E}">
        <p14:creationId xmlns:p14="http://schemas.microsoft.com/office/powerpoint/2010/main" val="815731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9033C6-0797-46E5-B9F5-2AA857EC885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a:extLst>
              <a:ext uri="{FF2B5EF4-FFF2-40B4-BE49-F238E27FC236}">
                <a16:creationId xmlns:a16="http://schemas.microsoft.com/office/drawing/2014/main" id="{81391902-C339-45EE-B841-EC799FA651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a:extLst>
              <a:ext uri="{FF2B5EF4-FFF2-40B4-BE49-F238E27FC236}">
                <a16:creationId xmlns:a16="http://schemas.microsoft.com/office/drawing/2014/main" id="{53FC7618-346E-4110-B3B1-DA314FE615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357B7D9-159D-4F8B-B6D4-B57054E45C36}"/>
              </a:ext>
            </a:extLst>
          </p:cNvPr>
          <p:cNvSpPr>
            <a:spLocks noGrp="1"/>
          </p:cNvSpPr>
          <p:nvPr>
            <p:ph type="dt" sz="half" idx="10"/>
          </p:nvPr>
        </p:nvSpPr>
        <p:spPr/>
        <p:txBody>
          <a:bodyPr/>
          <a:lstStyle/>
          <a:p>
            <a:fld id="{741EEF6B-1C62-4B93-A9A4-4C3EF51C29F4}" type="datetimeFigureOut">
              <a:rPr lang="en-US" smtClean="0"/>
              <a:t>1/30/2020</a:t>
            </a:fld>
            <a:endParaRPr lang="en-US"/>
          </a:p>
        </p:txBody>
      </p:sp>
      <p:sp>
        <p:nvSpPr>
          <p:cNvPr id="6" name="Marcador de pie de página 5">
            <a:extLst>
              <a:ext uri="{FF2B5EF4-FFF2-40B4-BE49-F238E27FC236}">
                <a16:creationId xmlns:a16="http://schemas.microsoft.com/office/drawing/2014/main" id="{D783F0A6-32CF-4158-A0D2-3E9F491285E5}"/>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354FF57F-0D22-4A2B-818A-13A24F39F067}"/>
              </a:ext>
            </a:extLst>
          </p:cNvPr>
          <p:cNvSpPr>
            <a:spLocks noGrp="1"/>
          </p:cNvSpPr>
          <p:nvPr>
            <p:ph type="sldNum" sz="quarter" idx="12"/>
          </p:nvPr>
        </p:nvSpPr>
        <p:spPr/>
        <p:txBody>
          <a:bodyPr/>
          <a:lstStyle/>
          <a:p>
            <a:fld id="{82AFD190-2971-48B0-A0CC-4A6348972196}" type="slidenum">
              <a:rPr lang="en-US" smtClean="0"/>
              <a:t>‹Nº›</a:t>
            </a:fld>
            <a:endParaRPr lang="en-US"/>
          </a:p>
        </p:txBody>
      </p:sp>
    </p:spTree>
    <p:extLst>
      <p:ext uri="{BB962C8B-B14F-4D97-AF65-F5344CB8AC3E}">
        <p14:creationId xmlns:p14="http://schemas.microsoft.com/office/powerpoint/2010/main" val="2470096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9FCE61C-81D4-411E-A0A8-529D3ED74F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A83291B7-B837-4164-8D64-4CC6C0D7ED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D9B8818D-198E-4324-97B5-B001E43E78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1EEF6B-1C62-4B93-A9A4-4C3EF51C29F4}" type="datetimeFigureOut">
              <a:rPr lang="en-US" smtClean="0"/>
              <a:t>1/30/2020</a:t>
            </a:fld>
            <a:endParaRPr lang="en-US"/>
          </a:p>
        </p:txBody>
      </p:sp>
      <p:sp>
        <p:nvSpPr>
          <p:cNvPr id="5" name="Marcador de pie de página 4">
            <a:extLst>
              <a:ext uri="{FF2B5EF4-FFF2-40B4-BE49-F238E27FC236}">
                <a16:creationId xmlns:a16="http://schemas.microsoft.com/office/drawing/2014/main" id="{3695F805-731F-4FD0-8396-5F8EA3030D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a:extLst>
              <a:ext uri="{FF2B5EF4-FFF2-40B4-BE49-F238E27FC236}">
                <a16:creationId xmlns:a16="http://schemas.microsoft.com/office/drawing/2014/main" id="{ABBCFFCE-5D28-4B1D-A839-6904EB6EA6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AFD190-2971-48B0-A0CC-4A6348972196}" type="slidenum">
              <a:rPr lang="en-US" smtClean="0"/>
              <a:t>‹Nº›</a:t>
            </a:fld>
            <a:endParaRPr lang="en-US"/>
          </a:p>
        </p:txBody>
      </p:sp>
    </p:spTree>
    <p:extLst>
      <p:ext uri="{BB962C8B-B14F-4D97-AF65-F5344CB8AC3E}">
        <p14:creationId xmlns:p14="http://schemas.microsoft.com/office/powerpoint/2010/main" val="251830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558751" y="5253898"/>
            <a:ext cx="8825658" cy="861420"/>
          </a:xfrm>
        </p:spPr>
        <p:txBody>
          <a:bodyPr>
            <a:normAutofit/>
          </a:bodyPr>
          <a:lstStyle/>
          <a:p>
            <a:pPr algn="r"/>
            <a:r>
              <a:rPr lang="es-ES" sz="2000" b="1" cap="none" dirty="0" smtClean="0">
                <a:solidFill>
                  <a:srgbClr val="00B0F0"/>
                </a:solidFill>
              </a:rPr>
              <a:t>CON ENFOQUE EN PROBLEMAS Y EN SOLUCIONES</a:t>
            </a:r>
            <a:endParaRPr lang="es-ES" sz="2000" b="1" cap="none" dirty="0">
              <a:solidFill>
                <a:srgbClr val="00B0F0"/>
              </a:solidFill>
            </a:endParaRPr>
          </a:p>
        </p:txBody>
      </p:sp>
      <p:pic>
        <p:nvPicPr>
          <p:cNvPr id="4" name="Imagen 3"/>
          <p:cNvPicPr>
            <a:picLocks noChangeAspect="1"/>
          </p:cNvPicPr>
          <p:nvPr/>
        </p:nvPicPr>
        <p:blipFill rotWithShape="1">
          <a:blip r:embed="rId2" cstate="print">
            <a:extLst>
              <a:ext uri="{28A0092B-C50C-407E-A947-70E740481C1C}">
                <a14:useLocalDpi xmlns:a14="http://schemas.microsoft.com/office/drawing/2010/main" val="0"/>
              </a:ext>
            </a:extLst>
          </a:blip>
          <a:srcRect l="25494" t="39005" r="25379" b="39441"/>
          <a:stretch/>
        </p:blipFill>
        <p:spPr>
          <a:xfrm>
            <a:off x="9388183" y="876239"/>
            <a:ext cx="1996226" cy="875764"/>
          </a:xfrm>
          <a:prstGeom prst="roundRect">
            <a:avLst/>
          </a:prstGeom>
        </p:spPr>
      </p:pic>
      <p:pic>
        <p:nvPicPr>
          <p:cNvPr id="5" name="Imagen 4"/>
          <p:cNvPicPr>
            <a:picLocks noChangeAspect="1"/>
          </p:cNvPicPr>
          <p:nvPr/>
        </p:nvPicPr>
        <p:blipFill rotWithShape="1">
          <a:blip r:embed="rId3" cstate="print">
            <a:extLst>
              <a:ext uri="{28A0092B-C50C-407E-A947-70E740481C1C}">
                <a14:useLocalDpi xmlns:a14="http://schemas.microsoft.com/office/drawing/2010/main" val="0"/>
              </a:ext>
            </a:extLst>
          </a:blip>
          <a:srcRect l="24871" t="25107" r="25486" b="25820"/>
          <a:stretch/>
        </p:blipFill>
        <p:spPr>
          <a:xfrm>
            <a:off x="852151" y="551332"/>
            <a:ext cx="1706599" cy="1686983"/>
          </a:xfrm>
          <a:prstGeom prst="ellipse">
            <a:avLst/>
          </a:prstGeom>
        </p:spPr>
      </p:pic>
      <p:sp>
        <p:nvSpPr>
          <p:cNvPr id="6" name="Título 5"/>
          <p:cNvSpPr>
            <a:spLocks noGrp="1"/>
          </p:cNvSpPr>
          <p:nvPr>
            <p:ph type="ctrTitle"/>
          </p:nvPr>
        </p:nvSpPr>
        <p:spPr>
          <a:xfrm>
            <a:off x="1226916" y="1985147"/>
            <a:ext cx="9746291" cy="2387600"/>
          </a:xfrm>
        </p:spPr>
        <p:txBody>
          <a:bodyPr/>
          <a:lstStyle/>
          <a:p>
            <a:r>
              <a:rPr lang="es-419" b="1" dirty="0" smtClean="0">
                <a:solidFill>
                  <a:srgbClr val="FF0000"/>
                </a:solidFill>
              </a:rPr>
              <a:t>EL MODELO DE TERAPIA BREVE</a:t>
            </a:r>
            <a:endParaRPr lang="en-US" b="1" dirty="0">
              <a:solidFill>
                <a:srgbClr val="FF0000"/>
              </a:solidFill>
            </a:endParaRPr>
          </a:p>
        </p:txBody>
      </p:sp>
    </p:spTree>
    <p:extLst>
      <p:ext uri="{BB962C8B-B14F-4D97-AF65-F5344CB8AC3E}">
        <p14:creationId xmlns:p14="http://schemas.microsoft.com/office/powerpoint/2010/main" val="40812693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26214"/>
            <a:ext cx="10515600" cy="1325563"/>
          </a:xfrm>
        </p:spPr>
        <p:txBody>
          <a:bodyPr/>
          <a:lstStyle/>
          <a:p>
            <a:pPr algn="ctr"/>
            <a:r>
              <a:rPr lang="es-419" b="1" dirty="0" smtClean="0">
                <a:solidFill>
                  <a:srgbClr val="FF0000"/>
                </a:solidFill>
              </a:rPr>
              <a:t>ENFOQUE EN SOLUCIONES</a:t>
            </a:r>
            <a:endParaRPr lang="en-US" b="1" dirty="0">
              <a:solidFill>
                <a:srgbClr val="FF0000"/>
              </a:solidFill>
            </a:endParaRPr>
          </a:p>
        </p:txBody>
      </p:sp>
      <p:sp>
        <p:nvSpPr>
          <p:cNvPr id="3" name="Rectángulo 2"/>
          <p:cNvSpPr/>
          <p:nvPr/>
        </p:nvSpPr>
        <p:spPr>
          <a:xfrm>
            <a:off x="992221" y="1651777"/>
            <a:ext cx="10544783" cy="4524315"/>
          </a:xfrm>
          <a:prstGeom prst="rect">
            <a:avLst/>
          </a:prstGeom>
        </p:spPr>
        <p:txBody>
          <a:bodyPr wrap="square">
            <a:spAutoFit/>
          </a:bodyPr>
          <a:lstStyle/>
          <a:p>
            <a:pPr marL="342900" indent="-342900" algn="just">
              <a:lnSpc>
                <a:spcPct val="150000"/>
              </a:lnSpc>
              <a:buFont typeface="Arial" panose="020B0604020202020204" pitchFamily="34" charset="0"/>
              <a:buChar char="•"/>
            </a:pPr>
            <a:r>
              <a:rPr lang="es-419" sz="2400" dirty="0"/>
              <a:t>La </a:t>
            </a:r>
            <a:r>
              <a:rPr lang="es-419" sz="2400" dirty="0" smtClean="0"/>
              <a:t>TB-CS </a:t>
            </a:r>
            <a:r>
              <a:rPr lang="es-419" sz="2400" dirty="0"/>
              <a:t>es un tipo de terapia que busca </a:t>
            </a:r>
            <a:r>
              <a:rPr lang="es-419" sz="2400" b="1" dirty="0">
                <a:solidFill>
                  <a:srgbClr val="0070C0"/>
                </a:solidFill>
              </a:rPr>
              <a:t>que </a:t>
            </a:r>
            <a:r>
              <a:rPr lang="es-419" sz="2400" b="1" dirty="0" smtClean="0">
                <a:solidFill>
                  <a:srgbClr val="0070C0"/>
                </a:solidFill>
              </a:rPr>
              <a:t>la persona </a:t>
            </a:r>
            <a:r>
              <a:rPr lang="es-419" sz="2400" b="1" dirty="0">
                <a:solidFill>
                  <a:srgbClr val="0070C0"/>
                </a:solidFill>
              </a:rPr>
              <a:t>pueda identificar los momentos en su vida actual que están más cerca del futuro deseado</a:t>
            </a:r>
            <a:r>
              <a:rPr lang="es-419" sz="2400" dirty="0"/>
              <a:t> y, de esta forma, </a:t>
            </a:r>
            <a:r>
              <a:rPr lang="es-419" sz="2400" u="sng" dirty="0"/>
              <a:t>examinar qué es diferente en tales ocasiones.</a:t>
            </a:r>
            <a:r>
              <a:rPr lang="es-419" sz="2400" dirty="0"/>
              <a:t> </a:t>
            </a:r>
            <a:endParaRPr lang="es-419" sz="2400" dirty="0" smtClean="0"/>
          </a:p>
          <a:p>
            <a:pPr marL="342900" indent="-342900" algn="just">
              <a:lnSpc>
                <a:spcPct val="150000"/>
              </a:lnSpc>
              <a:buFont typeface="Arial" panose="020B0604020202020204" pitchFamily="34" charset="0"/>
              <a:buChar char="•"/>
            </a:pPr>
            <a:r>
              <a:rPr lang="es-419" sz="2400" dirty="0" smtClean="0"/>
              <a:t>Al </a:t>
            </a:r>
            <a:r>
              <a:rPr lang="es-419" sz="2400" dirty="0"/>
              <a:t>tomar consciencia de estos pequeños logros y ayudarles a repetir las cosas que pueden lograr cuando el problema no existe o cuando no es tan grave, los terapeutas </a:t>
            </a:r>
            <a:r>
              <a:rPr lang="es-419" sz="2400" b="1" dirty="0">
                <a:solidFill>
                  <a:srgbClr val="0070C0"/>
                </a:solidFill>
              </a:rPr>
              <a:t>ayudan al paciente a dirigirse hacia el futuro preferido que han identificado, </a:t>
            </a:r>
            <a:r>
              <a:rPr lang="es-419" sz="2400" dirty="0"/>
              <a:t>que se adapta a casos tales como ser consumo de drogas, alcohol, enfermedades crónicas y </a:t>
            </a:r>
            <a:r>
              <a:rPr lang="es-419" sz="2400" dirty="0" smtClean="0"/>
              <a:t>terminales, duelos, entre otros.</a:t>
            </a:r>
            <a:endParaRPr lang="en-US" sz="2400" dirty="0"/>
          </a:p>
        </p:txBody>
      </p:sp>
    </p:spTree>
    <p:extLst>
      <p:ext uri="{BB962C8B-B14F-4D97-AF65-F5344CB8AC3E}">
        <p14:creationId xmlns:p14="http://schemas.microsoft.com/office/powerpoint/2010/main" val="33713474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419" b="1" dirty="0" smtClean="0">
                <a:solidFill>
                  <a:srgbClr val="FF0000"/>
                </a:solidFill>
              </a:rPr>
              <a:t>BIBLIOGRAFÍA</a:t>
            </a:r>
            <a:endParaRPr lang="en-US" b="1" dirty="0">
              <a:solidFill>
                <a:srgbClr val="FF0000"/>
              </a:solidFill>
            </a:endParaRPr>
          </a:p>
        </p:txBody>
      </p:sp>
      <p:sp>
        <p:nvSpPr>
          <p:cNvPr id="3" name="Marcador de contenido 2"/>
          <p:cNvSpPr>
            <a:spLocks noGrp="1"/>
          </p:cNvSpPr>
          <p:nvPr>
            <p:ph idx="1"/>
          </p:nvPr>
        </p:nvSpPr>
        <p:spPr/>
        <p:txBody>
          <a:bodyPr/>
          <a:lstStyle/>
          <a:p>
            <a:r>
              <a:rPr lang="en-US" dirty="0" smtClean="0"/>
              <a:t>Espinosa , M.R. </a:t>
            </a:r>
            <a:r>
              <a:rPr lang="en-US" dirty="0"/>
              <a:t>(2004). </a:t>
            </a:r>
            <a:r>
              <a:rPr lang="es-ES" dirty="0"/>
              <a:t>El modelo </a:t>
            </a:r>
            <a:r>
              <a:rPr lang="es-ES" dirty="0" smtClean="0"/>
              <a:t>de terapia breve: con enfoque en problemas y en soluciones. </a:t>
            </a:r>
            <a:r>
              <a:rPr lang="es-ES" dirty="0"/>
              <a:t>En </a:t>
            </a:r>
            <a:r>
              <a:rPr lang="es-ES" dirty="0" err="1"/>
              <a:t>Eguiluz</a:t>
            </a:r>
            <a:r>
              <a:rPr lang="es-ES" dirty="0"/>
              <a:t>, L., </a:t>
            </a:r>
            <a:r>
              <a:rPr lang="es-ES" i="1" dirty="0"/>
              <a:t>Terapia familiar. Su uso hoy en día</a:t>
            </a:r>
            <a:r>
              <a:rPr lang="es-ES" dirty="0"/>
              <a:t> (</a:t>
            </a:r>
            <a:r>
              <a:rPr lang="es-ES" dirty="0" smtClean="0"/>
              <a:t>pp.116-137), </a:t>
            </a:r>
            <a:r>
              <a:rPr lang="es-ES" dirty="0"/>
              <a:t>México: Editorial </a:t>
            </a:r>
            <a:r>
              <a:rPr lang="es-ES" dirty="0" err="1"/>
              <a:t>Pax</a:t>
            </a:r>
            <a:r>
              <a:rPr lang="es-ES" dirty="0"/>
              <a:t> México.</a:t>
            </a:r>
            <a:endParaRPr lang="en-US" dirty="0"/>
          </a:p>
          <a:p>
            <a:endParaRPr lang="en-US" dirty="0"/>
          </a:p>
        </p:txBody>
      </p:sp>
    </p:spTree>
    <p:extLst>
      <p:ext uri="{BB962C8B-B14F-4D97-AF65-F5344CB8AC3E}">
        <p14:creationId xmlns:p14="http://schemas.microsoft.com/office/powerpoint/2010/main" val="593309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601822" y="486383"/>
            <a:ext cx="9144000" cy="2387600"/>
          </a:xfrm>
        </p:spPr>
        <p:txBody>
          <a:bodyPr>
            <a:normAutofit/>
          </a:bodyPr>
          <a:lstStyle/>
          <a:p>
            <a:r>
              <a:rPr lang="es-419" sz="7200" b="1" dirty="0" smtClean="0">
                <a:solidFill>
                  <a:srgbClr val="FF0000"/>
                </a:solidFill>
              </a:rPr>
              <a:t>UN CASO</a:t>
            </a:r>
            <a:endParaRPr lang="en-US" sz="7200" b="1" dirty="0">
              <a:solidFill>
                <a:srgbClr val="FF0000"/>
              </a:solidFill>
            </a:endParaRPr>
          </a:p>
        </p:txBody>
      </p:sp>
      <p:sp>
        <p:nvSpPr>
          <p:cNvPr id="3" name="Subtítulo 2"/>
          <p:cNvSpPr>
            <a:spLocks noGrp="1"/>
          </p:cNvSpPr>
          <p:nvPr>
            <p:ph type="subTitle" idx="1"/>
          </p:nvPr>
        </p:nvSpPr>
        <p:spPr/>
        <p:txBody>
          <a:bodyPr>
            <a:normAutofit fontScale="92500" lnSpcReduction="10000"/>
          </a:bodyPr>
          <a:lstStyle/>
          <a:p>
            <a:r>
              <a:rPr lang="es-419" dirty="0">
                <a:solidFill>
                  <a:srgbClr val="0070C0"/>
                </a:solidFill>
              </a:rPr>
              <a:t>EJEMPLOS DE </a:t>
            </a:r>
            <a:r>
              <a:rPr lang="es-419" dirty="0" smtClean="0">
                <a:solidFill>
                  <a:srgbClr val="0070C0"/>
                </a:solidFill>
              </a:rPr>
              <a:t>LA APLICACIÓN DE TB-CS…</a:t>
            </a:r>
          </a:p>
          <a:p>
            <a:r>
              <a:rPr lang="es-419" dirty="0" smtClean="0">
                <a:solidFill>
                  <a:srgbClr val="0070C0"/>
                </a:solidFill>
              </a:rPr>
              <a:t>APLICADA AL CASO DE UNA PERSONA DIAGNOSTICADA CON VIH/SIDA</a:t>
            </a:r>
          </a:p>
          <a:p>
            <a:endParaRPr lang="es-419" dirty="0">
              <a:solidFill>
                <a:srgbClr val="0070C0"/>
              </a:solidFill>
            </a:endParaRPr>
          </a:p>
          <a:p>
            <a:pPr algn="r"/>
            <a:r>
              <a:rPr lang="es-419" dirty="0"/>
              <a:t>Citado por </a:t>
            </a:r>
            <a:r>
              <a:rPr lang="es-419" dirty="0" err="1" smtClean="0"/>
              <a:t>Scielo</a:t>
            </a:r>
            <a:r>
              <a:rPr lang="es-419" dirty="0" smtClean="0"/>
              <a:t>. </a:t>
            </a:r>
            <a:r>
              <a:rPr lang="es-419" b="1" dirty="0" smtClean="0"/>
              <a:t>vol.14</a:t>
            </a:r>
            <a:r>
              <a:rPr lang="es-419" b="1" dirty="0"/>
              <a:t> </a:t>
            </a:r>
            <a:r>
              <a:rPr lang="es-419" b="1" dirty="0" smtClean="0"/>
              <a:t>no.2. 2016</a:t>
            </a:r>
            <a:r>
              <a:rPr lang="es-419" dirty="0"/>
              <a:t> </a:t>
            </a:r>
            <a:endParaRPr lang="en-US" dirty="0"/>
          </a:p>
          <a:p>
            <a:endParaRPr lang="en-US" dirty="0">
              <a:solidFill>
                <a:srgbClr val="0070C0"/>
              </a:solidFill>
            </a:endParaRPr>
          </a:p>
        </p:txBody>
      </p:sp>
    </p:spTree>
    <p:extLst>
      <p:ext uri="{BB962C8B-B14F-4D97-AF65-F5344CB8AC3E}">
        <p14:creationId xmlns:p14="http://schemas.microsoft.com/office/powerpoint/2010/main" val="788367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96111" y="60129"/>
            <a:ext cx="11167353" cy="6342890"/>
          </a:xfrm>
          <a:prstGeom prst="rect">
            <a:avLst/>
          </a:prstGeom>
        </p:spPr>
        <p:txBody>
          <a:bodyPr wrap="square">
            <a:spAutoFit/>
          </a:bodyPr>
          <a:lstStyle/>
          <a:p>
            <a:pPr algn="ctr">
              <a:lnSpc>
                <a:spcPct val="107000"/>
              </a:lnSpc>
              <a:spcAft>
                <a:spcPts val="800"/>
              </a:spcAft>
            </a:pPr>
            <a:r>
              <a:rPr lang="es-419"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SESIÓN 1</a:t>
            </a:r>
            <a:endParaRPr lang="en-US" sz="20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400" dirty="0">
                <a:latin typeface="Times New Roman" panose="02020603050405020304" pitchFamily="18" charset="0"/>
                <a:ea typeface="Times New Roman" panose="02020603050405020304" pitchFamily="18" charset="0"/>
                <a:cs typeface="Times New Roman" panose="02020603050405020304" pitchFamily="18" charset="0"/>
              </a:rPr>
              <a:t>El objetivo de esta primera sesión fue indagar y delimitar el motivo de consulta</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400" dirty="0">
                <a:latin typeface="Times New Roman" panose="02020603050405020304" pitchFamily="18" charset="0"/>
                <a:ea typeface="Times New Roman" panose="02020603050405020304" pitchFamily="18" charset="0"/>
                <a:cs typeface="Times New Roman" panose="02020603050405020304" pitchFamily="18" charset="0"/>
              </a:rPr>
              <a:t>Se dio a conocer la importancia de la confidencialidad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400" dirty="0">
                <a:latin typeface="Times New Roman" panose="02020603050405020304" pitchFamily="18" charset="0"/>
                <a:ea typeface="Times New Roman" panose="02020603050405020304" pitchFamily="18" charset="0"/>
                <a:cs typeface="Times New Roman" panose="02020603050405020304" pitchFamily="18" charset="0"/>
              </a:rPr>
              <a:t>Se identificó rápidamente el problema </a:t>
            </a:r>
            <a:r>
              <a:rPr lang="es-419" sz="2400" dirty="0" smtClean="0">
                <a:latin typeface="Times New Roman" panose="02020603050405020304" pitchFamily="18" charset="0"/>
                <a:ea typeface="Times New Roman" panose="02020603050405020304" pitchFamily="18" charset="0"/>
                <a:cs typeface="Times New Roman" panose="02020603050405020304" pitchFamily="18" charset="0"/>
              </a:rPr>
              <a:t>central: el </a:t>
            </a:r>
            <a:r>
              <a:rPr lang="es-419" sz="2400" dirty="0">
                <a:latin typeface="Times New Roman" panose="02020603050405020304" pitchFamily="18" charset="0"/>
                <a:ea typeface="Times New Roman" panose="02020603050405020304" pitchFamily="18" charset="0"/>
                <a:cs typeface="Times New Roman" panose="02020603050405020304" pitchFamily="18" charset="0"/>
              </a:rPr>
              <a:t>diagnóstico de ser portadora del VIH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400" dirty="0">
                <a:latin typeface="Times New Roman" panose="02020603050405020304" pitchFamily="18" charset="0"/>
                <a:ea typeface="Times New Roman" panose="02020603050405020304" pitchFamily="18" charset="0"/>
                <a:cs typeface="Times New Roman" panose="02020603050405020304" pitchFamily="18" charset="0"/>
              </a:rPr>
              <a:t>Posteriormente se indagó en la estructura familiar y los recursos familiares utilizados ante esta situación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400" dirty="0">
                <a:latin typeface="Times New Roman" panose="02020603050405020304" pitchFamily="18" charset="0"/>
                <a:ea typeface="Times New Roman" panose="02020603050405020304" pitchFamily="18" charset="0"/>
                <a:cs typeface="Times New Roman" panose="02020603050405020304" pitchFamily="18" charset="0"/>
              </a:rPr>
              <a:t>Se percibe que la necesidad de catarsis que tenía la paciente fue satisfecha</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400" dirty="0">
                <a:latin typeface="Times New Roman" panose="02020603050405020304" pitchFamily="18" charset="0"/>
                <a:ea typeface="Times New Roman" panose="02020603050405020304" pitchFamily="18" charset="0"/>
                <a:cs typeface="Times New Roman" panose="02020603050405020304" pitchFamily="18" charset="0"/>
              </a:rPr>
              <a:t>Antes de finalizar la sesión se ingresó sutilmente a la identificación de “excepciones” (actividades que podrían ser llevadas a cabo) dándolo la tarea que anote los momentos o situaciones en los que se siente bien aunque en menor grado, con el objetivo de trabajar con ello en la próxima sesión:</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“Que te parece si como una pequeña tarea hasta la próxima sesión que tengamos piensas y mejor si lo anotas los momentos o situaciones en las que te sientes bien, aunque sea un poquito, si? Ya sea un lugar, o una actividad o con una persona, ¿qué dices?”</a:t>
            </a:r>
            <a:endParaRPr lang="en-US"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41773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89105" y="457199"/>
            <a:ext cx="11459183" cy="6090642"/>
          </a:xfrm>
          <a:prstGeom prst="rect">
            <a:avLst/>
          </a:prstGeom>
        </p:spPr>
        <p:txBody>
          <a:bodyPr wrap="square">
            <a:spAutoFit/>
          </a:bodyPr>
          <a:lstStyle/>
          <a:p>
            <a:pPr algn="ctr">
              <a:lnSpc>
                <a:spcPct val="107000"/>
              </a:lnSpc>
              <a:spcAft>
                <a:spcPts val="800"/>
              </a:spcAft>
            </a:pPr>
            <a:r>
              <a:rPr lang="es-419"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SESIÓN 2</a:t>
            </a:r>
            <a:endParaRPr lang="en-US" sz="16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dirty="0">
                <a:latin typeface="Times New Roman" panose="02020603050405020304" pitchFamily="18" charset="0"/>
                <a:ea typeface="Times New Roman" panose="02020603050405020304" pitchFamily="18" charset="0"/>
                <a:cs typeface="Times New Roman" panose="02020603050405020304" pitchFamily="18" charset="0"/>
              </a:rPr>
              <a:t>Se continuó con el fortalecimiento de los conocimientos que la paciente tenía acerca de su enfermedad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dirty="0">
                <a:latin typeface="Times New Roman" panose="02020603050405020304" pitchFamily="18" charset="0"/>
                <a:ea typeface="Times New Roman" panose="02020603050405020304" pitchFamily="18" charset="0"/>
                <a:cs typeface="Times New Roman" panose="02020603050405020304" pitchFamily="18" charset="0"/>
              </a:rPr>
              <a:t>Se le dio a conocer historias de vida de personas que salieron adelante en situaciones similares.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dirty="0">
                <a:latin typeface="Times New Roman" panose="02020603050405020304" pitchFamily="18" charset="0"/>
                <a:ea typeface="Times New Roman" panose="02020603050405020304" pitchFamily="18" charset="0"/>
                <a:cs typeface="Times New Roman" panose="02020603050405020304" pitchFamily="18" charset="0"/>
              </a:rPr>
              <a:t>Posteriormente se procedió a trabajar con la tarea encomendada en la sesión anterior de identificar "excepciones":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b="1" u="sng" dirty="0">
                <a:latin typeface="Times New Roman" panose="02020603050405020304" pitchFamily="18" charset="0"/>
                <a:ea typeface="Times New Roman" panose="02020603050405020304" pitchFamily="18" charset="0"/>
                <a:cs typeface="Times New Roman" panose="02020603050405020304" pitchFamily="18" charset="0"/>
              </a:rPr>
              <a:t>Esto supone que uno de los objetivos de la terapia es ayudarle cambiar la perspectiva sobre su situación para que pueda afrontarlo de manera más positiva.</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dirty="0">
                <a:latin typeface="Times New Roman" panose="02020603050405020304" pitchFamily="18" charset="0"/>
                <a:ea typeface="Times New Roman" panose="02020603050405020304" pitchFamily="18" charset="0"/>
                <a:cs typeface="Times New Roman" panose="02020603050405020304" pitchFamily="18" charset="0"/>
              </a:rPr>
              <a:t>Se identificaron algunas actividades que mejoran en mayor o menor grado la situación de la paciente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dirty="0">
                <a:latin typeface="Times New Roman" panose="02020603050405020304" pitchFamily="18" charset="0"/>
                <a:ea typeface="Times New Roman" panose="02020603050405020304" pitchFamily="18" charset="0"/>
                <a:cs typeface="Times New Roman" panose="02020603050405020304" pitchFamily="18" charset="0"/>
              </a:rPr>
              <a:t>Delimitación de los objetivos de la terapia a través de la estrategia </a:t>
            </a:r>
            <a:r>
              <a:rPr lang="es-419" b="1" u="sng" dirty="0">
                <a:latin typeface="Times New Roman" panose="02020603050405020304" pitchFamily="18" charset="0"/>
                <a:ea typeface="Times New Roman" panose="02020603050405020304" pitchFamily="18" charset="0"/>
                <a:cs typeface="Times New Roman" panose="02020603050405020304" pitchFamily="18" charset="0"/>
              </a:rPr>
              <a:t>“la pregunta del milagro”</a:t>
            </a:r>
            <a:r>
              <a:rPr lang="es-419" dirty="0">
                <a:latin typeface="Times New Roman" panose="02020603050405020304" pitchFamily="18" charset="0"/>
                <a:ea typeface="Times New Roman" panose="02020603050405020304" pitchFamily="18" charset="0"/>
                <a:cs typeface="Times New Roman" panose="02020603050405020304" pitchFamily="18" charset="0"/>
              </a:rPr>
              <a:t> con el objetivo de indagar en los deseos de cómo quisiera estar y de esta manera acercarnos a ello</a:t>
            </a:r>
            <a:r>
              <a:rPr lang="es-419"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07000"/>
              </a:lnSpc>
              <a:spcAft>
                <a:spcPts val="800"/>
              </a:spcAft>
            </a:pP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¿Cuál es tu deseo ahora? ¿Cómo quisieras estar? Quiero que te imagines algo, supongamos que hoy mientras estás durmiendo esta noche ocurre un milagro, el milagro es que el problema que tienes se soluciona, pero como estabas dormida no sabes que ha sucedido, así que cuando despiertas ¿Qué sería diferente? ¿Qué te haría darte cuenta de que ha pasado un milagro?... ¿Y cómo se darían cuenta el resto que todo se ha solucionado</a:t>
            </a:r>
            <a:r>
              <a:rPr lang="es-419" i="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07000"/>
              </a:lnSpc>
              <a:spcAft>
                <a:spcPts val="800"/>
              </a:spcAft>
            </a:pP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dirty="0">
                <a:latin typeface="Times New Roman" panose="02020603050405020304" pitchFamily="18" charset="0"/>
                <a:ea typeface="Times New Roman" panose="02020603050405020304" pitchFamily="18" charset="0"/>
                <a:cs typeface="Times New Roman" panose="02020603050405020304" pitchFamily="18" charset="0"/>
              </a:rPr>
              <a:t>Se busca que la paciente tome consciencia que a partir de la enfermedad han surgido nuevos deseos que la ayudarán en su recuperación.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528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96111" y="398833"/>
            <a:ext cx="11215991" cy="5903283"/>
          </a:xfrm>
          <a:prstGeom prst="rect">
            <a:avLst/>
          </a:prstGeom>
        </p:spPr>
        <p:txBody>
          <a:bodyPr wrap="square">
            <a:spAutoFit/>
          </a:bodyPr>
          <a:lstStyle/>
          <a:p>
            <a:pPr>
              <a:lnSpc>
                <a:spcPct val="107000"/>
              </a:lnSpc>
              <a:spcAft>
                <a:spcPts val="800"/>
              </a:spcAft>
            </a:pPr>
            <a:r>
              <a:rPr lang="es-419" sz="2800" dirty="0">
                <a:latin typeface="Times New Roman" panose="02020603050405020304" pitchFamily="18" charset="0"/>
                <a:ea typeface="Times New Roman" panose="02020603050405020304" pitchFamily="18" charset="0"/>
                <a:cs typeface="Times New Roman" panose="02020603050405020304" pitchFamily="18" charset="0"/>
              </a:rPr>
              <a:t>En relación a las respuestas a la pregunta del milagro se va ampliando y enfocándolas en la realidad</a:t>
            </a:r>
            <a:r>
              <a:rPr lang="es-419" sz="28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07000"/>
              </a:lnSpc>
              <a:spcAft>
                <a:spcPts val="800"/>
              </a:spcAft>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¿Cambiarían muchas cosas no? ¿Y tú crees que podría pasar todo lo que me dijiste en la situación que estás ahora? ¿Tú crees que hay personas con VIH que pueden disfrutar las cosas, estudiar, salir, etc.? ¿y por qué tú no</a:t>
            </a:r>
            <a:r>
              <a:rPr lang="es-419" sz="2800" i="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07000"/>
              </a:lnSpc>
              <a:spcAft>
                <a:spcPts val="800"/>
              </a:spcAft>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800" dirty="0">
                <a:latin typeface="Times New Roman" panose="02020603050405020304" pitchFamily="18" charset="0"/>
                <a:ea typeface="Times New Roman" panose="02020603050405020304" pitchFamily="18" charset="0"/>
                <a:cs typeface="Times New Roman" panose="02020603050405020304" pitchFamily="18" charset="0"/>
              </a:rPr>
              <a:t>En estos relatos la terapeuta trata de persuadir a la paciente a que tome consciencia de que algunos deseos que mencionó la paciente que quisiera volver a tener son posibles aún en la situación en la cual se encuentra, el problema radicaba en el esquema rígido que tenía en la mente que relaciona el VIH/Sida con la muerte, aspecto que se trabajó posteriormente.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23251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59923" y="457200"/>
            <a:ext cx="11468911" cy="5449697"/>
          </a:xfrm>
          <a:prstGeom prst="rect">
            <a:avLst/>
          </a:prstGeom>
        </p:spPr>
        <p:txBody>
          <a:bodyPr wrap="square">
            <a:spAutoFit/>
          </a:bodyPr>
          <a:lstStyle/>
          <a:p>
            <a:pPr>
              <a:lnSpc>
                <a:spcPct val="107000"/>
              </a:lnSpc>
              <a:spcAft>
                <a:spcPts val="800"/>
              </a:spcAft>
            </a:pPr>
            <a:r>
              <a:rPr lang="es-419" b="1" u="sng" dirty="0">
                <a:latin typeface="Times New Roman" panose="02020603050405020304" pitchFamily="18" charset="0"/>
                <a:ea typeface="Times New Roman" panose="02020603050405020304" pitchFamily="18" charset="0"/>
                <a:cs typeface="Times New Roman" panose="02020603050405020304" pitchFamily="18" charset="0"/>
              </a:rPr>
              <a:t>TAREA</a:t>
            </a:r>
            <a:r>
              <a:rPr lang="es-419" u="sng" dirty="0">
                <a:latin typeface="Times New Roman" panose="02020603050405020304" pitchFamily="18" charset="0"/>
                <a:ea typeface="Times New Roman" panose="02020603050405020304" pitchFamily="18" charset="0"/>
                <a:cs typeface="Times New Roman" panose="02020603050405020304" pitchFamily="18" charset="0"/>
              </a:rPr>
              <a:t>:</a:t>
            </a:r>
            <a:r>
              <a:rPr lang="es-419" dirty="0">
                <a:latin typeface="Times New Roman" panose="02020603050405020304" pitchFamily="18" charset="0"/>
                <a:ea typeface="Times New Roman" panose="02020603050405020304" pitchFamily="18" charset="0"/>
                <a:cs typeface="Times New Roman" panose="02020603050405020304" pitchFamily="18" charset="0"/>
              </a:rPr>
              <a:t> cada vez que sienta que esos pensamientos negativos vuelven, se acuerde de que hoy está con vida y debe disfrutar al máximo y tratar de hacer algo que la haga sentir mejor apoyándose en frases alentadoras. Cambiar de actitud</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dirty="0">
                <a:latin typeface="Times New Roman" panose="02020603050405020304" pitchFamily="18" charset="0"/>
                <a:ea typeface="Times New Roman" panose="02020603050405020304" pitchFamily="18" charset="0"/>
                <a:cs typeface="Times New Roman" panose="02020603050405020304" pitchFamily="18" charset="0"/>
              </a:rPr>
              <a:t>Se van observando los pequeños cambios a nivel del pensamiento que ella tenía acerca de la enfermedad.</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dirty="0">
                <a:latin typeface="Times New Roman" panose="02020603050405020304" pitchFamily="18" charset="0"/>
                <a:ea typeface="Times New Roman" panose="02020603050405020304" pitchFamily="18" charset="0"/>
                <a:cs typeface="Times New Roman" panose="02020603050405020304" pitchFamily="18" charset="0"/>
              </a:rPr>
              <a:t>Se va trabajando que la paciente tome consciencia que la enfermedad no es una limitante para cumplir sus metas y continuar con su vida tomando los recaudos necesarios.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dirty="0">
                <a:latin typeface="Times New Roman" panose="02020603050405020304" pitchFamily="18" charset="0"/>
                <a:ea typeface="Times New Roman" panose="02020603050405020304" pitchFamily="18" charset="0"/>
                <a:cs typeface="Times New Roman" panose="02020603050405020304" pitchFamily="18" charset="0"/>
              </a:rPr>
              <a:t>Se hizo dar cuenta a la paciente que los recursos de afrontamiento que estaba utilizando en este tiempo no la estaban ayudando al contrario empeoraban su situación, a diferencia de los recursos que fue señalando en terapia y las excepciones identificadas, que si ayudaban a su recuperación</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b="1" u="sng" dirty="0">
                <a:latin typeface="Times New Roman" panose="02020603050405020304" pitchFamily="18" charset="0"/>
                <a:ea typeface="Times New Roman" panose="02020603050405020304" pitchFamily="18" charset="0"/>
                <a:cs typeface="Times New Roman" panose="02020603050405020304" pitchFamily="18" charset="0"/>
              </a:rPr>
              <a:t>TAREA</a:t>
            </a:r>
            <a:r>
              <a:rPr lang="es-419" dirty="0">
                <a:latin typeface="Times New Roman" panose="02020603050405020304" pitchFamily="18" charset="0"/>
                <a:ea typeface="Times New Roman" panose="02020603050405020304" pitchFamily="18" charset="0"/>
                <a:cs typeface="Times New Roman" panose="02020603050405020304" pitchFamily="18" charset="0"/>
              </a:rPr>
              <a:t>: </a:t>
            </a:r>
            <a:r>
              <a:rPr lang="es-419"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dices que estudiar y leer te hace sentir mejor, ¿que tal si a partir de mañana comienzas a estudiar o leer algo por tu parte cada vez que te sientas mal o elegir alguna actividad que te haga sentir mejor en vez de deprimirte y llorar en tu casa?</a:t>
            </a:r>
            <a:endParaRPr lang="en-US"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dirty="0">
                <a:latin typeface="Times New Roman" panose="02020603050405020304" pitchFamily="18" charset="0"/>
                <a:ea typeface="Times New Roman" panose="02020603050405020304" pitchFamily="18" charset="0"/>
                <a:cs typeface="Times New Roman" panose="02020603050405020304" pitchFamily="18" charset="0"/>
              </a:rPr>
              <a:t>Finalizando la sesión se utilizó la escala de intensidad del problema. Se preguntó cómo se siente con respecto a la anterior sesión.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dirty="0">
                <a:latin typeface="Times New Roman" panose="02020603050405020304" pitchFamily="18" charset="0"/>
                <a:ea typeface="Times New Roman" panose="02020603050405020304" pitchFamily="18" charset="0"/>
                <a:cs typeface="Times New Roman" panose="02020603050405020304" pitchFamily="18" charset="0"/>
              </a:rPr>
              <a:t>Lo que produjo este incremente fue necesidad de catarsis emocional satisfecha, contar con mayor información sobre su enfermedad y el tomar consciencia de que existen otros recursos para afrontarlo, aportes valiosos que se continuaron trabajando en las próximas sesiones.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56906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57200" y="496110"/>
            <a:ext cx="11264630" cy="5347361"/>
          </a:xfrm>
          <a:prstGeom prst="rect">
            <a:avLst/>
          </a:prstGeom>
        </p:spPr>
        <p:txBody>
          <a:bodyPr wrap="square">
            <a:spAutoFit/>
          </a:bodyPr>
          <a:lstStyle/>
          <a:p>
            <a:pPr algn="ctr">
              <a:lnSpc>
                <a:spcPct val="107000"/>
              </a:lnSpc>
              <a:spcAft>
                <a:spcPts val="800"/>
              </a:spcAft>
            </a:pPr>
            <a:r>
              <a:rPr lang="es-419"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SESIÓN 3</a:t>
            </a:r>
            <a:endParaRPr lang="en-US" sz="20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400" dirty="0">
                <a:latin typeface="Times New Roman" panose="02020603050405020304" pitchFamily="18" charset="0"/>
                <a:ea typeface="Times New Roman" panose="02020603050405020304" pitchFamily="18" charset="0"/>
                <a:cs typeface="Times New Roman" panose="02020603050405020304" pitchFamily="18" charset="0"/>
              </a:rPr>
              <a:t>Se continuó fortaleciendo las excepciones a través del seguimiento de las tareas asignadas y resaltando todos los logros que fue obteniendo por más pequeños que parecieran.</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400" dirty="0">
                <a:latin typeface="Times New Roman" panose="02020603050405020304" pitchFamily="18" charset="0"/>
                <a:ea typeface="Times New Roman" panose="02020603050405020304" pitchFamily="18" charset="0"/>
                <a:cs typeface="Times New Roman" panose="02020603050405020304" pitchFamily="18" charset="0"/>
              </a:rPr>
              <a:t>Se le incentivó a que pueda continuar identificado acciones y situaciones que la lleven a un estado de mejoría convirtiéndolas en tareas que pueda repetirlas en mayor grado y frecuencia.</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“Es normal que </a:t>
            </a:r>
            <a:r>
              <a:rPr lang="es-419" sz="2400" i="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tengas </a:t>
            </a:r>
            <a:r>
              <a:rPr lang="es-419" sz="24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subidas y bajadas emocionalmente hablando, sin embargo, el fin es incrementar las subidas y disminuir las bajadas tanto en intensidad como en frecuencia”.</a:t>
            </a:r>
            <a:endParaRPr lang="en-US" sz="2000" i="1"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400" dirty="0">
                <a:latin typeface="Times New Roman" panose="02020603050405020304" pitchFamily="18" charset="0"/>
                <a:ea typeface="Times New Roman" panose="02020603050405020304" pitchFamily="18" charset="0"/>
                <a:cs typeface="Times New Roman" panose="02020603050405020304" pitchFamily="18" charset="0"/>
              </a:rPr>
              <a:t>Ya finalizando la sesión se volvió a trabajar con la escala de evaluación. Se cerró la sesión incentivando a la continuación de las tareas asignadas y elogiando los logros alcanzados.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341891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79379" y="359923"/>
            <a:ext cx="11303540" cy="6124241"/>
          </a:xfrm>
          <a:prstGeom prst="rect">
            <a:avLst/>
          </a:prstGeom>
        </p:spPr>
        <p:txBody>
          <a:bodyPr wrap="square">
            <a:spAutoFit/>
          </a:bodyPr>
          <a:lstStyle/>
          <a:p>
            <a:pPr algn="ctr">
              <a:lnSpc>
                <a:spcPct val="107000"/>
              </a:lnSpc>
              <a:spcAft>
                <a:spcPts val="800"/>
              </a:spcAft>
            </a:pPr>
            <a:r>
              <a:rPr lang="es-419" sz="2200" b="1" dirty="0">
                <a:latin typeface="Times New Roman" panose="02020603050405020304" pitchFamily="18" charset="0"/>
                <a:ea typeface="Times New Roman" panose="02020603050405020304" pitchFamily="18" charset="0"/>
                <a:cs typeface="Times New Roman" panose="02020603050405020304" pitchFamily="18" charset="0"/>
              </a:rPr>
              <a:t>SESIÓN 4</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200" dirty="0">
                <a:latin typeface="Times New Roman" panose="02020603050405020304" pitchFamily="18" charset="0"/>
                <a:ea typeface="Times New Roman" panose="02020603050405020304" pitchFamily="18" charset="0"/>
                <a:cs typeface="Times New Roman" panose="02020603050405020304" pitchFamily="18" charset="0"/>
              </a:rPr>
              <a:t>Previo acuerdo se citó a los padres en la primera parte de la terapia y en la segunda se reunió a los padres y la paciente para trabajar los temas que afectan en la mejoría de la paciente.</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200" dirty="0">
                <a:latin typeface="Times New Roman" panose="02020603050405020304" pitchFamily="18" charset="0"/>
                <a:ea typeface="Times New Roman" panose="02020603050405020304" pitchFamily="18" charset="0"/>
                <a:cs typeface="Times New Roman" panose="02020603050405020304" pitchFamily="18" charset="0"/>
              </a:rPr>
              <a:t>Se elogió el esfuerzo de estar presentes.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200" dirty="0">
                <a:latin typeface="Times New Roman" panose="02020603050405020304" pitchFamily="18" charset="0"/>
                <a:ea typeface="Times New Roman" panose="02020603050405020304" pitchFamily="18" charset="0"/>
                <a:cs typeface="Times New Roman" panose="02020603050405020304" pitchFamily="18" charset="0"/>
              </a:rPr>
              <a:t>Se inició explorando cómo asumieron la situación de enterarse que su hija era portadora del VIH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200" dirty="0">
                <a:latin typeface="Times New Roman" panose="02020603050405020304" pitchFamily="18" charset="0"/>
                <a:ea typeface="Times New Roman" panose="02020603050405020304" pitchFamily="18" charset="0"/>
                <a:cs typeface="Times New Roman" panose="02020603050405020304" pitchFamily="18" charset="0"/>
              </a:rPr>
              <a:t>Se elogió la labor de los padres, pero al mismo tiempo se dio a entender que los recursos que ambos estaban utilizando no estaban coadyuvando a la recuperación de su hija.</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200" dirty="0">
                <a:latin typeface="Times New Roman" panose="02020603050405020304" pitchFamily="18" charset="0"/>
                <a:ea typeface="Times New Roman" panose="02020603050405020304" pitchFamily="18" charset="0"/>
                <a:cs typeface="Times New Roman" panose="02020603050405020304" pitchFamily="18" charset="0"/>
              </a:rPr>
              <a:t>Se preparó el terreno para la llegada de la paciente donde se confrontó la situación que vivían en su ámbito familiar y se permitió que puedan comunicarse emocionalmente expresando sus pensamientos y sentimientos hacia ambas partes.</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200" dirty="0">
                <a:latin typeface="Times New Roman" panose="02020603050405020304" pitchFamily="18" charset="0"/>
                <a:ea typeface="Times New Roman" panose="02020603050405020304" pitchFamily="18" charset="0"/>
                <a:cs typeface="Times New Roman" panose="02020603050405020304" pitchFamily="18" charset="0"/>
              </a:rPr>
              <a:t>Confrontar los pensamientos de ambas partes permitió que la paciente pueda darse cuenta que sus pensamientos eran erróneos con respecto a lo que creía que sus padres pensaban de ella. También los padres pudieron darse cuenta de la necesidad de apoyo que requiere su hija y contar con recursos nuevos puesto que los que iban utilizando no habían ayudado en la recuperación de su hija.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30240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57199" y="457200"/>
            <a:ext cx="11284085" cy="4380879"/>
          </a:xfrm>
          <a:prstGeom prst="rect">
            <a:avLst/>
          </a:prstGeom>
        </p:spPr>
        <p:txBody>
          <a:bodyPr wrap="square">
            <a:spAutoFit/>
          </a:bodyPr>
          <a:lstStyle/>
          <a:p>
            <a:pPr>
              <a:lnSpc>
                <a:spcPct val="107000"/>
              </a:lnSpc>
              <a:spcAft>
                <a:spcPts val="800"/>
              </a:spcAft>
            </a:pPr>
            <a:r>
              <a:rPr lang="es-419" sz="2800" dirty="0">
                <a:latin typeface="Times New Roman" panose="02020603050405020304" pitchFamily="18" charset="0"/>
                <a:ea typeface="Times New Roman" panose="02020603050405020304" pitchFamily="18" charset="0"/>
                <a:cs typeface="Times New Roman" panose="02020603050405020304" pitchFamily="18" charset="0"/>
              </a:rPr>
              <a:t>Una vez que se calmaron se recogieron necesidades emocionales de ambas partes y se tradujeron en acciones y tareas como ser</a:t>
            </a:r>
            <a:r>
              <a:rPr lang="es-419" sz="28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07000"/>
              </a:lnSpc>
              <a:spcAft>
                <a:spcPts val="800"/>
              </a:spcAft>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800" dirty="0">
                <a:latin typeface="Times New Roman" panose="02020603050405020304" pitchFamily="18" charset="0"/>
                <a:ea typeface="Times New Roman" panose="02020603050405020304" pitchFamily="18" charset="0"/>
                <a:cs typeface="Times New Roman" panose="02020603050405020304" pitchFamily="18" charset="0"/>
              </a:rPr>
              <a:t>Finalizando la sesión se le asignó a la paciente la tarea de escribir dos cartas, una que exprese toda su rabia y enojo hacia su enfermedad con el objetivo de que descargue todo lo negativo que le produce y la segunda que sea una carta de despedida hacia esos sentimientos con la finalidad de cerrar ese ciclo y pasar a la etapa de la aceptación y pueda reconocer lo aprendido a partir de su enfermedad.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1522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419" b="1" dirty="0" smtClean="0">
                <a:solidFill>
                  <a:srgbClr val="0070C0"/>
                </a:solidFill>
              </a:rPr>
              <a:t>NOTA ACLARATORIA</a:t>
            </a:r>
            <a:endParaRPr lang="en-US" b="1" dirty="0">
              <a:solidFill>
                <a:srgbClr val="0070C0"/>
              </a:solidFill>
            </a:endParaRPr>
          </a:p>
        </p:txBody>
      </p:sp>
      <p:sp>
        <p:nvSpPr>
          <p:cNvPr id="3" name="Marcador de contenido 2"/>
          <p:cNvSpPr>
            <a:spLocks noGrp="1"/>
          </p:cNvSpPr>
          <p:nvPr>
            <p:ph idx="1"/>
          </p:nvPr>
        </p:nvSpPr>
        <p:spPr/>
        <p:txBody>
          <a:bodyPr>
            <a:normAutofit/>
          </a:bodyPr>
          <a:lstStyle/>
          <a:p>
            <a:r>
              <a:rPr lang="es-419" sz="3200" dirty="0" smtClean="0"/>
              <a:t>BREVE: no significa menos tratamiento, sino mayor eficacia</a:t>
            </a:r>
          </a:p>
          <a:p>
            <a:r>
              <a:rPr lang="es-419" sz="3200" dirty="0" smtClean="0"/>
              <a:t>Asume la idea de que no hay una realidad única</a:t>
            </a:r>
          </a:p>
          <a:p>
            <a:r>
              <a:rPr lang="es-419" sz="3200" dirty="0" smtClean="0"/>
              <a:t>El terapeuta no debería imponer nada</a:t>
            </a:r>
          </a:p>
          <a:p>
            <a:r>
              <a:rPr lang="es-419" sz="3200" dirty="0" smtClean="0"/>
              <a:t>Su objetivo es solucionar las quejas que presenta el cliente, sin asumir que existe una sola forma correcta y válida de vivir la vida</a:t>
            </a:r>
            <a:endParaRPr lang="en-US" sz="3200" dirty="0"/>
          </a:p>
        </p:txBody>
      </p:sp>
    </p:spTree>
    <p:extLst>
      <p:ext uri="{BB962C8B-B14F-4D97-AF65-F5344CB8AC3E}">
        <p14:creationId xmlns:p14="http://schemas.microsoft.com/office/powerpoint/2010/main" val="31140444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57200" y="427839"/>
            <a:ext cx="11420272" cy="5874429"/>
          </a:xfrm>
          <a:prstGeom prst="rect">
            <a:avLst/>
          </a:prstGeom>
        </p:spPr>
        <p:txBody>
          <a:bodyPr wrap="square">
            <a:spAutoFit/>
          </a:bodyPr>
          <a:lstStyle/>
          <a:p>
            <a:pPr algn="ctr">
              <a:lnSpc>
                <a:spcPct val="107000"/>
              </a:lnSpc>
              <a:spcAft>
                <a:spcPts val="800"/>
              </a:spcAft>
            </a:pPr>
            <a:r>
              <a:rPr lang="es-419"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SESIÓN 5</a:t>
            </a:r>
            <a:endParaRPr lang="en-US"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000" dirty="0">
                <a:latin typeface="Times New Roman" panose="02020603050405020304" pitchFamily="18" charset="0"/>
                <a:ea typeface="Times New Roman" panose="02020603050405020304" pitchFamily="18" charset="0"/>
                <a:cs typeface="Times New Roman" panose="02020603050405020304" pitchFamily="18" charset="0"/>
              </a:rPr>
              <a:t>Fue la última sesión debido a los avances y logros obtenidos en el transcurso de la terapia tal cual demuestra la escala de avance.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000" dirty="0">
                <a:latin typeface="Times New Roman" panose="02020603050405020304" pitchFamily="18" charset="0"/>
                <a:ea typeface="Times New Roman" panose="02020603050405020304" pitchFamily="18" charset="0"/>
                <a:cs typeface="Times New Roman" panose="02020603050405020304" pitchFamily="18" charset="0"/>
              </a:rPr>
              <a:t>Se dio inicio indagando acerca de los cambios que hubo en el sistema familiar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000" dirty="0">
                <a:latin typeface="Times New Roman" panose="02020603050405020304" pitchFamily="18" charset="0"/>
                <a:ea typeface="Times New Roman" panose="02020603050405020304" pitchFamily="18" charset="0"/>
                <a:cs typeface="Times New Roman" panose="02020603050405020304" pitchFamily="18" charset="0"/>
              </a:rPr>
              <a:t>En relación a la rabia, la ira que continúa sintiendo a veces hacia su situación, se trabajó con las cartas que se dieron como tarea de que elaborara y se utilizó la técnica de la silla vacía con la finalidad de externalizar a la enfermedad.</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000" dirty="0">
                <a:latin typeface="Times New Roman" panose="02020603050405020304" pitchFamily="18" charset="0"/>
                <a:ea typeface="Times New Roman" panose="02020603050405020304" pitchFamily="18" charset="0"/>
                <a:cs typeface="Times New Roman" panose="02020603050405020304" pitchFamily="18" charset="0"/>
              </a:rPr>
              <a:t>Es importante que la paciente recuerde que ella vive con una enfermedad y ésta no define lo que es, la finalidad es que aprende a convivir y aceptar a la misma</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0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“Lo que vamos a hacer es lo siguiente (Terapeuta se para y coloca una silla vacía delante de María) Vamos a imaginar que en esta silla colocamos a la enfermedad que tienes que es el VIH está bien? Lo primero que quiero que recuerdes es que el VIH es una enfermedad que tienes, pero que no define lo que tú eres ¿sí? Eres una persona que vive con el VIH, y ahora lo que vamos a hacer es agarrar a esa enfermedad y la vamos a colocar a esta silla, la carta que has escrito está dirigida a ella, entonces quiero que la leas y le digas todo lo que piensas de ella, saca toda tu rabia, toda tu ira... todo lo negativo que te ha traído esta enfermedad. Cuando quieras puedes comenzar” </a:t>
            </a:r>
            <a:endParaRPr lang="en-US"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35129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44749" y="418289"/>
            <a:ext cx="11108987" cy="5829801"/>
          </a:xfrm>
          <a:prstGeom prst="rect">
            <a:avLst/>
          </a:prstGeom>
        </p:spPr>
        <p:txBody>
          <a:bodyPr wrap="square">
            <a:spAutoFit/>
          </a:bodyPr>
          <a:lstStyle/>
          <a:p>
            <a:pPr>
              <a:lnSpc>
                <a:spcPct val="107000"/>
              </a:lnSpc>
              <a:spcAft>
                <a:spcPts val="800"/>
              </a:spcAft>
            </a:pPr>
            <a:r>
              <a:rPr lang="es-419" sz="2800" dirty="0">
                <a:latin typeface="Times New Roman" panose="02020603050405020304" pitchFamily="18" charset="0"/>
                <a:ea typeface="Times New Roman" panose="02020603050405020304" pitchFamily="18" charset="0"/>
                <a:cs typeface="Times New Roman" panose="02020603050405020304" pitchFamily="18" charset="0"/>
              </a:rPr>
              <a:t>Una vez que se produjo la descarga emocional de los aspectos negativos que le trajo la enfermedad del VIH, se procedió a la segunda parte que consistía en cerrar esa etapa para dar inicio otra</a:t>
            </a:r>
            <a:r>
              <a:rPr lang="es-419" sz="2800"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“Ahora imaginemos que la enfermedad sigue sentada aquí, pero ahora quiero que leas la segunda carta”</a:t>
            </a:r>
            <a:endParaRPr lang="en-US" sz="2400"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419" sz="2800" dirty="0">
                <a:latin typeface="Times New Roman" panose="02020603050405020304" pitchFamily="18" charset="0"/>
                <a:ea typeface="Times New Roman" panose="02020603050405020304" pitchFamily="18" charset="0"/>
                <a:cs typeface="Times New Roman" panose="02020603050405020304" pitchFamily="18" charset="0"/>
              </a:rPr>
              <a:t>Finalizando la sesión se evaluó el estado actual de la paciente a través de la escala utilizada. Se alentó a la paciente a formar parte de grupos de ayuda entre jóvenes que viven con el VIH, se le dio los datos de los mismos, se dieron los últimos elogios reconociendo sus logros y alentándola a continuar en el mismo camino. Con esta sesión se dio por finalizada la intervención terapéutica observando resultados tangibles y positivos en la recuperación de la paciente.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95522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28017" y="408562"/>
            <a:ext cx="11313268" cy="6393417"/>
          </a:xfrm>
          <a:prstGeom prst="rect">
            <a:avLst/>
          </a:prstGeom>
        </p:spPr>
        <p:txBody>
          <a:bodyPr wrap="square">
            <a:spAutoFit/>
          </a:bodyPr>
          <a:lstStyle/>
          <a:p>
            <a:pPr algn="ctr">
              <a:lnSpc>
                <a:spcPct val="107000"/>
              </a:lnSpc>
              <a:spcAft>
                <a:spcPts val="800"/>
              </a:spcAft>
            </a:pPr>
            <a:r>
              <a:rPr lang="es-419"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Conclusiones</a:t>
            </a:r>
            <a:endParaRPr lang="en-US" sz="24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s-419" sz="2800" dirty="0">
                <a:latin typeface="Times New Roman" panose="02020603050405020304" pitchFamily="18" charset="0"/>
                <a:ea typeface="Times New Roman" panose="02020603050405020304" pitchFamily="18" charset="0"/>
                <a:cs typeface="Times New Roman" panose="02020603050405020304" pitchFamily="18" charset="0"/>
              </a:rPr>
              <a:t>Se logró coadyuvar al fortalecimiento de las estrategias de asimilación y afrontamiento en las distintas áreas de la vida de la paciente, a través de las técnicas de ampliación de excepciones, pregunta del milagro, elogios y tareas terapéuticas.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s-419" sz="2800" dirty="0">
                <a:latin typeface="Times New Roman" panose="02020603050405020304" pitchFamily="18" charset="0"/>
                <a:ea typeface="Times New Roman" panose="02020603050405020304" pitchFamily="18" charset="0"/>
                <a:cs typeface="Times New Roman" panose="02020603050405020304" pitchFamily="18" charset="0"/>
              </a:rPr>
              <a:t>Se logró lidiar y trabajar en el duelo se puede concluir que es posible trabajar el duelo dentro del enfoque de la terapia breve centrada en soluciones ya que se logró que la paciente acepte la convivencia con su enfermedad, elabore su dolor y exprese sus emociones, se adapte a los nuevos cambios en su medio, y pueda recolocar a su enfermedad en una nueva posición y de esta forma reanudar su vida.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s-419" sz="2800" dirty="0">
                <a:latin typeface="Times New Roman" panose="02020603050405020304" pitchFamily="18" charset="0"/>
                <a:ea typeface="Times New Roman" panose="02020603050405020304" pitchFamily="18" charset="0"/>
                <a:cs typeface="Times New Roman" panose="02020603050405020304" pitchFamily="18" charset="0"/>
              </a:rPr>
              <a:t>Se logró </a:t>
            </a:r>
            <a:r>
              <a:rPr lang="es-419" sz="2800" dirty="0" err="1">
                <a:latin typeface="Times New Roman" panose="02020603050405020304" pitchFamily="18" charset="0"/>
                <a:ea typeface="Times New Roman" panose="02020603050405020304" pitchFamily="18" charset="0"/>
                <a:cs typeface="Times New Roman" panose="02020603050405020304" pitchFamily="18" charset="0"/>
              </a:rPr>
              <a:t>aperturar</a:t>
            </a:r>
            <a:r>
              <a:rPr lang="es-419" sz="2800" dirty="0">
                <a:latin typeface="Times New Roman" panose="02020603050405020304" pitchFamily="18" charset="0"/>
                <a:ea typeface="Times New Roman" panose="02020603050405020304" pitchFamily="18" charset="0"/>
                <a:cs typeface="Times New Roman" panose="02020603050405020304" pitchFamily="18" charset="0"/>
              </a:rPr>
              <a:t> el proceso de comunicación en el sistema familiar a través de la catarsis emocional, confrontación y ampliación de excepciones.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8314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419" b="1" dirty="0" smtClean="0">
                <a:solidFill>
                  <a:srgbClr val="0070C0"/>
                </a:solidFill>
              </a:rPr>
              <a:t>2 ENFOQUES</a:t>
            </a:r>
            <a:endParaRPr lang="en-US" b="1" dirty="0">
              <a:solidFill>
                <a:srgbClr val="0070C0"/>
              </a:solidFill>
            </a:endParaRPr>
          </a:p>
        </p:txBody>
      </p:sp>
      <p:sp>
        <p:nvSpPr>
          <p:cNvPr id="3" name="Marcador de contenido 2"/>
          <p:cNvSpPr>
            <a:spLocks noGrp="1"/>
          </p:cNvSpPr>
          <p:nvPr>
            <p:ph sz="half" idx="1"/>
          </p:nvPr>
        </p:nvSpPr>
        <p:spPr>
          <a:xfrm>
            <a:off x="838200" y="1864535"/>
            <a:ext cx="5181600" cy="4351338"/>
          </a:xfrm>
        </p:spPr>
        <p:txBody>
          <a:bodyPr/>
          <a:lstStyle/>
          <a:p>
            <a:endParaRPr lang="es-419" dirty="0" smtClean="0"/>
          </a:p>
          <a:p>
            <a:endParaRPr lang="es-419" dirty="0"/>
          </a:p>
          <a:p>
            <a:endParaRPr lang="es-419" dirty="0" smtClean="0"/>
          </a:p>
          <a:p>
            <a:r>
              <a:rPr lang="es-419" dirty="0" smtClean="0"/>
              <a:t>CENTRADO EN PROBLEMAS</a:t>
            </a:r>
            <a:endParaRPr lang="en-US" dirty="0"/>
          </a:p>
          <a:p>
            <a:endParaRPr lang="en-US" dirty="0"/>
          </a:p>
        </p:txBody>
      </p:sp>
      <p:sp>
        <p:nvSpPr>
          <p:cNvPr id="4" name="Marcador de contenido 3"/>
          <p:cNvSpPr>
            <a:spLocks noGrp="1"/>
          </p:cNvSpPr>
          <p:nvPr>
            <p:ph sz="half" idx="2"/>
          </p:nvPr>
        </p:nvSpPr>
        <p:spPr/>
        <p:txBody>
          <a:bodyPr/>
          <a:lstStyle/>
          <a:p>
            <a:endParaRPr lang="es-419" dirty="0" smtClean="0"/>
          </a:p>
          <a:p>
            <a:endParaRPr lang="es-419" dirty="0"/>
          </a:p>
          <a:p>
            <a:endParaRPr lang="es-419" dirty="0" smtClean="0"/>
          </a:p>
          <a:p>
            <a:r>
              <a:rPr lang="es-419" dirty="0" smtClean="0"/>
              <a:t>CENTRADO EN SOLUCIONES</a:t>
            </a:r>
            <a:endParaRPr lang="en-US" dirty="0"/>
          </a:p>
        </p:txBody>
      </p:sp>
      <p:sp>
        <p:nvSpPr>
          <p:cNvPr id="5" name="Señal de prohibido 4"/>
          <p:cNvSpPr/>
          <p:nvPr/>
        </p:nvSpPr>
        <p:spPr>
          <a:xfrm>
            <a:off x="2577830" y="4260715"/>
            <a:ext cx="1108953" cy="1167319"/>
          </a:xfrm>
          <a:prstGeom prst="noSmoking">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Nube 5"/>
          <p:cNvSpPr/>
          <p:nvPr/>
        </p:nvSpPr>
        <p:spPr>
          <a:xfrm>
            <a:off x="7587574" y="4260715"/>
            <a:ext cx="1760707" cy="1167319"/>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Conector recto de flecha 10"/>
          <p:cNvCxnSpPr/>
          <p:nvPr/>
        </p:nvCxnSpPr>
        <p:spPr>
          <a:xfrm flipH="1">
            <a:off x="3268494" y="1381328"/>
            <a:ext cx="2751306" cy="173152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12" name="Conector recto de flecha 11"/>
          <p:cNvCxnSpPr/>
          <p:nvPr/>
        </p:nvCxnSpPr>
        <p:spPr>
          <a:xfrm>
            <a:off x="6264613" y="1381328"/>
            <a:ext cx="2597285" cy="1946157"/>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7" name="Cara sonriente 6"/>
          <p:cNvSpPr/>
          <p:nvPr/>
        </p:nvSpPr>
        <p:spPr>
          <a:xfrm>
            <a:off x="8278238" y="4727643"/>
            <a:ext cx="389107" cy="321012"/>
          </a:xfrm>
          <a:prstGeom prst="smileyFac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903380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smtClean="0">
                <a:solidFill>
                  <a:srgbClr val="FF0000"/>
                </a:solidFill>
              </a:rPr>
              <a:t>ENFOQUE EN PROBLEMAS</a:t>
            </a:r>
            <a:endParaRPr lang="en-US" b="1" dirty="0">
              <a:solidFill>
                <a:srgbClr val="FF0000"/>
              </a:solidFill>
            </a:endParaRPr>
          </a:p>
        </p:txBody>
      </p:sp>
      <p:sp>
        <p:nvSpPr>
          <p:cNvPr id="3" name="Marcador de contenido 2"/>
          <p:cNvSpPr>
            <a:spLocks noGrp="1"/>
          </p:cNvSpPr>
          <p:nvPr>
            <p:ph idx="1"/>
          </p:nvPr>
        </p:nvSpPr>
        <p:spPr/>
        <p:txBody>
          <a:bodyPr/>
          <a:lstStyle/>
          <a:p>
            <a:r>
              <a:rPr lang="es-419" sz="2000" dirty="0" smtClean="0"/>
              <a:t>REPRESENTANTES: </a:t>
            </a:r>
            <a:r>
              <a:rPr lang="en-US" sz="2000" dirty="0"/>
              <a:t>J. </a:t>
            </a:r>
            <a:r>
              <a:rPr lang="en-US" sz="2000" dirty="0" err="1"/>
              <a:t>Weakland</a:t>
            </a:r>
            <a:r>
              <a:rPr lang="en-US" sz="2000" dirty="0"/>
              <a:t> – D. Jackson – P. </a:t>
            </a:r>
            <a:r>
              <a:rPr lang="en-US" sz="2000" dirty="0" err="1"/>
              <a:t>Watzlawick</a:t>
            </a:r>
            <a:r>
              <a:rPr lang="en-US" sz="2000" dirty="0"/>
              <a:t> – R. </a:t>
            </a:r>
            <a:r>
              <a:rPr lang="en-US" sz="2000" dirty="0" err="1"/>
              <a:t>Fisch</a:t>
            </a:r>
            <a:r>
              <a:rPr lang="en-US" sz="2000" dirty="0"/>
              <a:t>      (Palo alto</a:t>
            </a:r>
            <a:r>
              <a:rPr lang="en-US" sz="2000" dirty="0" smtClean="0"/>
              <a:t>)</a:t>
            </a:r>
          </a:p>
          <a:p>
            <a:endParaRPr lang="en-US" dirty="0" smtClean="0"/>
          </a:p>
          <a:p>
            <a:endParaRPr lang="en-US" dirty="0"/>
          </a:p>
        </p:txBody>
      </p:sp>
      <p:sp>
        <p:nvSpPr>
          <p:cNvPr id="5" name="Rectángulo 4"/>
          <p:cNvSpPr/>
          <p:nvPr/>
        </p:nvSpPr>
        <p:spPr>
          <a:xfrm>
            <a:off x="1080654" y="2693324"/>
            <a:ext cx="10075026" cy="3962880"/>
          </a:xfrm>
          <a:prstGeom prst="rect">
            <a:avLst/>
          </a:prstGeom>
        </p:spPr>
        <p:txBody>
          <a:bodyPr wrap="square">
            <a:spAutoFit/>
          </a:bodyPr>
          <a:lstStyle/>
          <a:p>
            <a:pPr marL="285750" indent="-285750">
              <a:lnSpc>
                <a:spcPct val="115000"/>
              </a:lnSpc>
              <a:spcAft>
                <a:spcPts val="0"/>
              </a:spcAft>
              <a:buFontTx/>
              <a:buChar char="-"/>
            </a:pPr>
            <a:r>
              <a:rPr lang="es-ES" sz="2200" dirty="0" smtClean="0"/>
              <a:t>Se </a:t>
            </a:r>
            <a:r>
              <a:rPr lang="es-ES" sz="2200" dirty="0"/>
              <a:t>inició con 3 objetivos: </a:t>
            </a:r>
            <a:endParaRPr lang="es-ES" sz="2200" dirty="0" smtClean="0"/>
          </a:p>
          <a:p>
            <a:pPr marL="342900" indent="17463">
              <a:lnSpc>
                <a:spcPct val="115000"/>
              </a:lnSpc>
              <a:spcAft>
                <a:spcPts val="0"/>
              </a:spcAft>
              <a:buFont typeface="+mj-lt"/>
              <a:buAutoNum type="arabicParenR"/>
            </a:pPr>
            <a:r>
              <a:rPr lang="es-ES" sz="2200" dirty="0" smtClean="0"/>
              <a:t>Solucionar </a:t>
            </a:r>
            <a:r>
              <a:rPr lang="es-ES" sz="2200" dirty="0"/>
              <a:t>de manera rápida y eficiente los problemas familiares. </a:t>
            </a:r>
            <a:endParaRPr lang="es-ES" sz="2200" dirty="0" smtClean="0"/>
          </a:p>
          <a:p>
            <a:pPr marL="342900" indent="17463">
              <a:lnSpc>
                <a:spcPct val="115000"/>
              </a:lnSpc>
              <a:spcAft>
                <a:spcPts val="0"/>
              </a:spcAft>
              <a:buFont typeface="+mj-lt"/>
              <a:buAutoNum type="arabicParenR"/>
            </a:pPr>
            <a:r>
              <a:rPr lang="es-ES" sz="2200" dirty="0" smtClean="0"/>
              <a:t>Transformar </a:t>
            </a:r>
            <a:r>
              <a:rPr lang="es-ES" sz="2200" dirty="0"/>
              <a:t>la terapia de un arte a un oficio entendible y aplicable por otros. </a:t>
            </a:r>
            <a:endParaRPr lang="es-ES" sz="2200" dirty="0" smtClean="0"/>
          </a:p>
          <a:p>
            <a:pPr marL="342900" indent="17463">
              <a:lnSpc>
                <a:spcPct val="115000"/>
              </a:lnSpc>
              <a:spcAft>
                <a:spcPts val="0"/>
              </a:spcAft>
              <a:buFont typeface="+mj-lt"/>
              <a:buAutoNum type="arabicParenR"/>
            </a:pPr>
            <a:r>
              <a:rPr lang="es-ES" sz="2200" dirty="0" smtClean="0"/>
              <a:t>Estudiar </a:t>
            </a:r>
            <a:r>
              <a:rPr lang="es-ES" sz="2200" dirty="0"/>
              <a:t>los cambios de los sistemas familiares</a:t>
            </a:r>
            <a:r>
              <a:rPr lang="es-ES" sz="2200" dirty="0" smtClean="0"/>
              <a:t>.</a:t>
            </a:r>
          </a:p>
          <a:p>
            <a:pPr marL="342900">
              <a:lnSpc>
                <a:spcPct val="115000"/>
              </a:lnSpc>
              <a:spcAft>
                <a:spcPts val="0"/>
              </a:spcAft>
            </a:pPr>
            <a:endParaRPr lang="en-US" sz="2200" dirty="0"/>
          </a:p>
          <a:p>
            <a:pPr marL="285750" indent="-285750">
              <a:lnSpc>
                <a:spcPct val="115000"/>
              </a:lnSpc>
              <a:spcAft>
                <a:spcPts val="0"/>
              </a:spcAft>
              <a:buFontTx/>
              <a:buChar char="-"/>
            </a:pPr>
            <a:r>
              <a:rPr lang="es-ES" sz="2200" dirty="0" smtClean="0"/>
              <a:t>No </a:t>
            </a:r>
            <a:r>
              <a:rPr lang="es-ES" sz="2200" dirty="0"/>
              <a:t>busca causas históricas. </a:t>
            </a:r>
            <a:endParaRPr lang="es-ES" sz="2200" dirty="0" smtClean="0"/>
          </a:p>
          <a:p>
            <a:pPr marL="285750" indent="-285750">
              <a:lnSpc>
                <a:spcPct val="115000"/>
              </a:lnSpc>
              <a:spcAft>
                <a:spcPts val="0"/>
              </a:spcAft>
              <a:buFontTx/>
              <a:buChar char="-"/>
            </a:pPr>
            <a:r>
              <a:rPr lang="es-ES" sz="2200" dirty="0" smtClean="0"/>
              <a:t>No </a:t>
            </a:r>
            <a:r>
              <a:rPr lang="es-ES" sz="2200" dirty="0"/>
              <a:t>busca patologías. </a:t>
            </a:r>
            <a:endParaRPr lang="es-ES" sz="2200" dirty="0" smtClean="0"/>
          </a:p>
          <a:p>
            <a:pPr marL="285750" indent="-285750">
              <a:lnSpc>
                <a:spcPct val="115000"/>
              </a:lnSpc>
              <a:spcAft>
                <a:spcPts val="0"/>
              </a:spcAft>
              <a:buFontTx/>
              <a:buChar char="-"/>
            </a:pPr>
            <a:r>
              <a:rPr lang="es-ES" sz="2200" dirty="0" smtClean="0"/>
              <a:t>No </a:t>
            </a:r>
            <a:r>
              <a:rPr lang="es-ES" sz="2200" dirty="0"/>
              <a:t>es normativa. </a:t>
            </a:r>
            <a:endParaRPr lang="es-ES" sz="2200" dirty="0" smtClean="0"/>
          </a:p>
          <a:p>
            <a:pPr marL="285750" indent="-285750">
              <a:lnSpc>
                <a:spcPct val="115000"/>
              </a:lnSpc>
              <a:spcAft>
                <a:spcPts val="0"/>
              </a:spcAft>
              <a:buFontTx/>
              <a:buChar char="-"/>
            </a:pPr>
            <a:r>
              <a:rPr lang="es-ES" sz="2200" dirty="0" smtClean="0"/>
              <a:t>No </a:t>
            </a:r>
            <a:r>
              <a:rPr lang="es-ES" sz="2200" dirty="0"/>
              <a:t>es una terapia de crecimiento. </a:t>
            </a:r>
            <a:endParaRPr lang="es-ES" sz="2200" dirty="0" smtClean="0"/>
          </a:p>
          <a:p>
            <a:pPr marL="285750" indent="-285750">
              <a:lnSpc>
                <a:spcPct val="115000"/>
              </a:lnSpc>
              <a:spcAft>
                <a:spcPts val="0"/>
              </a:spcAft>
              <a:buFontTx/>
              <a:buChar char="-"/>
            </a:pPr>
            <a:r>
              <a:rPr lang="es-ES" sz="2200" dirty="0" smtClean="0"/>
              <a:t>No </a:t>
            </a:r>
            <a:r>
              <a:rPr lang="es-ES" sz="2200" dirty="0"/>
              <a:t>se piensa en ganancia secundaria</a:t>
            </a:r>
            <a:r>
              <a:rPr lang="es-ES" dirty="0"/>
              <a:t>. </a:t>
            </a:r>
            <a:endParaRPr lang="en-US" dirty="0"/>
          </a:p>
        </p:txBody>
      </p:sp>
      <p:sp>
        <p:nvSpPr>
          <p:cNvPr id="6" name="Distinto de 5"/>
          <p:cNvSpPr/>
          <p:nvPr/>
        </p:nvSpPr>
        <p:spPr>
          <a:xfrm>
            <a:off x="6848272" y="5155660"/>
            <a:ext cx="1614792" cy="379378"/>
          </a:xfrm>
          <a:prstGeom prst="mathNotEqual">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512549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smtClean="0">
                <a:solidFill>
                  <a:srgbClr val="FF0000"/>
                </a:solidFill>
              </a:rPr>
              <a:t>ENFOQUE EN PROBLEMAS</a:t>
            </a:r>
            <a:endParaRPr lang="en-US" b="1" dirty="0">
              <a:solidFill>
                <a:srgbClr val="FF0000"/>
              </a:solidFill>
            </a:endParaRPr>
          </a:p>
        </p:txBody>
      </p:sp>
      <p:sp>
        <p:nvSpPr>
          <p:cNvPr id="5" name="Rectángulo 4"/>
          <p:cNvSpPr/>
          <p:nvPr/>
        </p:nvSpPr>
        <p:spPr>
          <a:xfrm>
            <a:off x="808684" y="1613555"/>
            <a:ext cx="10075026" cy="5064976"/>
          </a:xfrm>
          <a:prstGeom prst="rect">
            <a:avLst/>
          </a:prstGeom>
        </p:spPr>
        <p:txBody>
          <a:bodyPr wrap="square">
            <a:spAutoFit/>
          </a:bodyPr>
          <a:lstStyle/>
          <a:p>
            <a:pPr marL="113665" indent="-113665">
              <a:lnSpc>
                <a:spcPct val="115000"/>
              </a:lnSpc>
              <a:spcAft>
                <a:spcPts val="0"/>
              </a:spcAft>
            </a:pPr>
            <a:r>
              <a:rPr lang="es-ES" sz="2800" dirty="0" smtClean="0"/>
              <a:t>- Se acepta todo lo que el paciente ofrece. </a:t>
            </a:r>
            <a:endParaRPr lang="en-US" sz="2800" dirty="0" smtClean="0"/>
          </a:p>
          <a:p>
            <a:pPr marL="113665" indent="-113665">
              <a:lnSpc>
                <a:spcPct val="115000"/>
              </a:lnSpc>
              <a:spcAft>
                <a:spcPts val="1000"/>
              </a:spcAft>
            </a:pPr>
            <a:r>
              <a:rPr lang="es-ES" sz="2800" dirty="0" smtClean="0"/>
              <a:t>- Se considera que los problemas se dan por un mal manejo </a:t>
            </a:r>
            <a:r>
              <a:rPr lang="es-ES" sz="2400" dirty="0" smtClean="0"/>
              <a:t>de las </a:t>
            </a:r>
            <a:r>
              <a:rPr lang="es-ES" sz="2800" dirty="0" smtClean="0"/>
              <a:t>dificultades cotidianas, por una mala adaptación a transiciones en el ciclo de vida.</a:t>
            </a:r>
            <a:endParaRPr lang="en-US" sz="2800" dirty="0" smtClean="0"/>
          </a:p>
          <a:p>
            <a:pPr marL="113665" indent="-113665">
              <a:lnSpc>
                <a:spcPct val="115000"/>
              </a:lnSpc>
              <a:spcAft>
                <a:spcPts val="1000"/>
              </a:spcAft>
            </a:pPr>
            <a:r>
              <a:rPr lang="es-ES" sz="2800" dirty="0" smtClean="0"/>
              <a:t>- Se trabaja con un solo problema por tratamiento.</a:t>
            </a:r>
            <a:endParaRPr lang="en-US" sz="2800" dirty="0" smtClean="0"/>
          </a:p>
          <a:p>
            <a:pPr marL="113665" indent="-113665">
              <a:lnSpc>
                <a:spcPct val="115000"/>
              </a:lnSpc>
              <a:spcAft>
                <a:spcPts val="1000"/>
              </a:spcAft>
            </a:pPr>
            <a:r>
              <a:rPr lang="es-ES" sz="2800" dirty="0" smtClean="0"/>
              <a:t>- Se buscan pequeños cambios.</a:t>
            </a:r>
            <a:endParaRPr lang="en-US" sz="2800" dirty="0" smtClean="0"/>
          </a:p>
          <a:p>
            <a:pPr marL="113665" indent="-113665">
              <a:lnSpc>
                <a:spcPct val="115000"/>
              </a:lnSpc>
              <a:spcAft>
                <a:spcPts val="1000"/>
              </a:spcAft>
            </a:pPr>
            <a:r>
              <a:rPr lang="es-ES" sz="2800" dirty="0" smtClean="0"/>
              <a:t>- Tiene límite de tiempo (10 sesiones por problema)</a:t>
            </a:r>
            <a:endParaRPr lang="en-US" sz="2800" dirty="0" smtClean="0"/>
          </a:p>
          <a:p>
            <a:pPr marL="113665" indent="-113665">
              <a:lnSpc>
                <a:spcPct val="115000"/>
              </a:lnSpc>
              <a:spcAft>
                <a:spcPts val="1000"/>
              </a:spcAft>
            </a:pPr>
            <a:r>
              <a:rPr lang="es-ES" sz="2800" dirty="0" smtClean="0"/>
              <a:t>- Ventajas: sencillez, concreción y reducción al máximo de presupuestos e inferencias.</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6" name="Diagrama 5"/>
          <p:cNvGraphicFramePr/>
          <p:nvPr>
            <p:extLst>
              <p:ext uri="{D42A27DB-BD31-4B8C-83A1-F6EECF244321}">
                <p14:modId xmlns:p14="http://schemas.microsoft.com/office/powerpoint/2010/main" val="2135894965"/>
              </p:ext>
            </p:extLst>
          </p:nvPr>
        </p:nvGraphicFramePr>
        <p:xfrm>
          <a:off x="7958968" y="3430625"/>
          <a:ext cx="2968017" cy="15079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40721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599922" y="540044"/>
            <a:ext cx="5888343" cy="769441"/>
          </a:xfrm>
          <a:prstGeom prst="rect">
            <a:avLst/>
          </a:prstGeom>
        </p:spPr>
        <p:txBody>
          <a:bodyPr wrap="none">
            <a:spAutoFit/>
          </a:bodyPr>
          <a:lstStyle/>
          <a:p>
            <a:pPr algn="ctr"/>
            <a:r>
              <a:rPr lang="es-ES" sz="4400" dirty="0">
                <a:solidFill>
                  <a:schemeClr val="accent1"/>
                </a:solidFill>
              </a:rPr>
              <a:t>Percepción del problema</a:t>
            </a:r>
            <a:endParaRPr lang="en-US" sz="4400" dirty="0">
              <a:solidFill>
                <a:schemeClr val="accent1"/>
              </a:solidFill>
            </a:endParaRPr>
          </a:p>
        </p:txBody>
      </p:sp>
      <p:sp>
        <p:nvSpPr>
          <p:cNvPr id="3" name="Rectángulo 2"/>
          <p:cNvSpPr/>
          <p:nvPr/>
        </p:nvSpPr>
        <p:spPr>
          <a:xfrm>
            <a:off x="1215957" y="1764298"/>
            <a:ext cx="10000034" cy="5093702"/>
          </a:xfrm>
          <a:prstGeom prst="rect">
            <a:avLst/>
          </a:prstGeom>
        </p:spPr>
        <p:txBody>
          <a:bodyPr wrap="square">
            <a:spAutoFit/>
          </a:bodyPr>
          <a:lstStyle/>
          <a:p>
            <a:pPr marL="342900" lvl="0" indent="-342900">
              <a:lnSpc>
                <a:spcPct val="115000"/>
              </a:lnSpc>
              <a:spcAft>
                <a:spcPts val="0"/>
              </a:spcAft>
              <a:buSzPts val="900"/>
              <a:buFont typeface="Symbol" panose="05050102010706020507" pitchFamily="18" charset="2"/>
              <a:buBlip>
                <a:blip r:embed="rId2"/>
              </a:buBlip>
              <a:tabLst>
                <a:tab pos="71120" algn="l"/>
              </a:tabLst>
            </a:pPr>
            <a:r>
              <a:rPr lang="es-ES" sz="2600" dirty="0">
                <a:ea typeface="Calibri" panose="020F0502020204030204" pitchFamily="34" charset="0"/>
                <a:cs typeface="Times New Roman" panose="02020603050405020304" pitchFamily="18" charset="0"/>
              </a:rPr>
              <a:t>Dificultades y problemas no son lo mismo</a:t>
            </a:r>
            <a:endParaRPr lang="en-US" sz="2600" dirty="0">
              <a:ea typeface="Calibri" panose="020F0502020204030204" pitchFamily="34" charset="0"/>
              <a:cs typeface="Times New Roman" panose="02020603050405020304" pitchFamily="18" charset="0"/>
            </a:endParaRPr>
          </a:p>
          <a:p>
            <a:pPr marL="342900" lvl="0" indent="-342900">
              <a:lnSpc>
                <a:spcPct val="115000"/>
              </a:lnSpc>
              <a:spcAft>
                <a:spcPts val="0"/>
              </a:spcAft>
              <a:buSzPts val="900"/>
              <a:buFont typeface="Symbol" panose="05050102010706020507" pitchFamily="18" charset="2"/>
              <a:buBlip>
                <a:blip r:embed="rId2"/>
              </a:buBlip>
              <a:tabLst>
                <a:tab pos="71120" algn="l"/>
              </a:tabLst>
            </a:pPr>
            <a:r>
              <a:rPr lang="es-ES" sz="2600" dirty="0">
                <a:ea typeface="Calibri" panose="020F0502020204030204" pitchFamily="34" charset="0"/>
                <a:cs typeface="Times New Roman" panose="02020603050405020304" pitchFamily="18" charset="0"/>
              </a:rPr>
              <a:t>Dificultades: un estado de cosas indeseables que pueden resolverse</a:t>
            </a:r>
            <a:endParaRPr lang="en-US" sz="2600" dirty="0">
              <a:ea typeface="Calibri" panose="020F0502020204030204" pitchFamily="34" charset="0"/>
              <a:cs typeface="Times New Roman" panose="02020603050405020304" pitchFamily="18" charset="0"/>
            </a:endParaRPr>
          </a:p>
          <a:p>
            <a:pPr marL="342900" lvl="0" indent="-342900">
              <a:lnSpc>
                <a:spcPct val="115000"/>
              </a:lnSpc>
              <a:spcAft>
                <a:spcPts val="0"/>
              </a:spcAft>
              <a:buSzPts val="900"/>
              <a:buFont typeface="Symbol" panose="05050102010706020507" pitchFamily="18" charset="2"/>
              <a:buBlip>
                <a:blip r:embed="rId2"/>
              </a:buBlip>
              <a:tabLst>
                <a:tab pos="71120" algn="l"/>
              </a:tabLst>
            </a:pPr>
            <a:r>
              <a:rPr lang="es-ES" sz="2600" dirty="0">
                <a:ea typeface="Calibri" panose="020F0502020204030204" pitchFamily="34" charset="0"/>
                <a:cs typeface="Times New Roman" panose="02020603050405020304" pitchFamily="18" charset="0"/>
              </a:rPr>
              <a:t>Problemas: </a:t>
            </a:r>
            <a:r>
              <a:rPr lang="es-ES" sz="2600" dirty="0" smtClean="0">
                <a:ea typeface="Calibri" panose="020F0502020204030204" pitchFamily="34" charset="0"/>
                <a:cs typeface="Times New Roman" panose="02020603050405020304" pitchFamily="18" charset="0"/>
              </a:rPr>
              <a:t>aparentemente sin tienen solución, </a:t>
            </a:r>
            <a:r>
              <a:rPr lang="es-ES" sz="2600" dirty="0">
                <a:ea typeface="Calibri" panose="020F0502020204030204" pitchFamily="34" charset="0"/>
                <a:cs typeface="Times New Roman" panose="02020603050405020304" pitchFamily="18" charset="0"/>
              </a:rPr>
              <a:t>creadas y </a:t>
            </a:r>
            <a:r>
              <a:rPr lang="es-ES" sz="2600" dirty="0" smtClean="0">
                <a:ea typeface="Calibri" panose="020F0502020204030204" pitchFamily="34" charset="0"/>
                <a:cs typeface="Times New Roman" panose="02020603050405020304" pitchFamily="18" charset="0"/>
              </a:rPr>
              <a:t>mantenidas al enfocar mal las dificultades (se las ve como problemas)</a:t>
            </a:r>
            <a:endParaRPr lang="en-US" sz="2600" dirty="0">
              <a:ea typeface="Calibri" panose="020F0502020204030204" pitchFamily="34" charset="0"/>
              <a:cs typeface="Times New Roman" panose="02020603050405020304" pitchFamily="18" charset="0"/>
            </a:endParaRPr>
          </a:p>
          <a:p>
            <a:pPr marL="342900" lvl="0" indent="-342900">
              <a:lnSpc>
                <a:spcPct val="115000"/>
              </a:lnSpc>
              <a:spcAft>
                <a:spcPts val="0"/>
              </a:spcAft>
              <a:buSzPts val="900"/>
              <a:buFont typeface="Symbol" panose="05050102010706020507" pitchFamily="18" charset="2"/>
              <a:buBlip>
                <a:blip r:embed="rId2"/>
              </a:buBlip>
              <a:tabLst>
                <a:tab pos="71120" algn="l"/>
              </a:tabLst>
            </a:pPr>
            <a:r>
              <a:rPr lang="es-ES" sz="2600" dirty="0">
                <a:ea typeface="Calibri" panose="020F0502020204030204" pitchFamily="34" charset="0"/>
                <a:cs typeface="Times New Roman" panose="02020603050405020304" pitchFamily="18" charset="0"/>
              </a:rPr>
              <a:t> Una dificultad se torna un problema </a:t>
            </a:r>
            <a:r>
              <a:rPr lang="es-ES" sz="2600" dirty="0" smtClean="0">
                <a:ea typeface="Calibri" panose="020F0502020204030204" pitchFamily="34" charset="0"/>
                <a:cs typeface="Times New Roman" panose="02020603050405020304" pitchFamily="18" charset="0"/>
              </a:rPr>
              <a:t>al:</a:t>
            </a:r>
            <a:endParaRPr lang="en-US" sz="2600" dirty="0">
              <a:ea typeface="Calibri" panose="020F0502020204030204" pitchFamily="34" charset="0"/>
              <a:cs typeface="Times New Roman" panose="02020603050405020304" pitchFamily="18" charset="0"/>
            </a:endParaRPr>
          </a:p>
          <a:p>
            <a:pPr marL="534988" lvl="0" indent="-261938">
              <a:lnSpc>
                <a:spcPct val="115000"/>
              </a:lnSpc>
              <a:spcAft>
                <a:spcPts val="0"/>
              </a:spcAft>
              <a:buFont typeface="Arial" panose="020B0604020202020204" pitchFamily="34" charset="0"/>
              <a:buChar char="•"/>
              <a:tabLst>
                <a:tab pos="69850" algn="l"/>
                <a:tab pos="160338" algn="l"/>
                <a:tab pos="534988" algn="l"/>
              </a:tabLst>
            </a:pPr>
            <a:r>
              <a:rPr lang="es-ES" sz="2600" dirty="0">
                <a:ea typeface="Calibri" panose="020F0502020204030204" pitchFamily="34" charset="0"/>
                <a:cs typeface="Times New Roman" panose="02020603050405020304" pitchFamily="18" charset="0"/>
              </a:rPr>
              <a:t>Intentar una solución negando que un problema lo sea en realidad</a:t>
            </a:r>
            <a:endParaRPr lang="en-US" sz="2600" dirty="0">
              <a:ea typeface="Calibri" panose="020F0502020204030204" pitchFamily="34" charset="0"/>
              <a:cs typeface="Times New Roman" panose="02020603050405020304" pitchFamily="18" charset="0"/>
            </a:endParaRPr>
          </a:p>
          <a:p>
            <a:pPr marL="534988" lvl="0" indent="-261938">
              <a:lnSpc>
                <a:spcPct val="115000"/>
              </a:lnSpc>
              <a:spcAft>
                <a:spcPts val="0"/>
              </a:spcAft>
              <a:buFont typeface="Arial" panose="020B0604020202020204" pitchFamily="34" charset="0"/>
              <a:buChar char="•"/>
              <a:tabLst>
                <a:tab pos="69850" algn="l"/>
                <a:tab pos="160338" algn="l"/>
                <a:tab pos="534988" algn="l"/>
              </a:tabLst>
            </a:pPr>
            <a:r>
              <a:rPr lang="es-ES" sz="2600" dirty="0">
                <a:ea typeface="Calibri" panose="020F0502020204030204" pitchFamily="34" charset="0"/>
                <a:cs typeface="Times New Roman" panose="02020603050405020304" pitchFamily="18" charset="0"/>
              </a:rPr>
              <a:t>Intentar un cambio para eliminar una dificultas inmodificable o inexistente.</a:t>
            </a:r>
            <a:endParaRPr lang="en-US" sz="2600" dirty="0">
              <a:ea typeface="Calibri" panose="020F0502020204030204" pitchFamily="34" charset="0"/>
              <a:cs typeface="Times New Roman" panose="02020603050405020304" pitchFamily="18" charset="0"/>
            </a:endParaRPr>
          </a:p>
          <a:p>
            <a:pPr marL="534988" lvl="0" indent="-261938">
              <a:lnSpc>
                <a:spcPct val="115000"/>
              </a:lnSpc>
              <a:spcAft>
                <a:spcPts val="0"/>
              </a:spcAft>
              <a:buFont typeface="Arial" panose="020B0604020202020204" pitchFamily="34" charset="0"/>
              <a:buChar char="•"/>
              <a:tabLst>
                <a:tab pos="69850" algn="l"/>
                <a:tab pos="160338" algn="l"/>
                <a:tab pos="534988" algn="l"/>
              </a:tabLst>
            </a:pPr>
            <a:r>
              <a:rPr lang="es-ES" sz="2600" dirty="0">
                <a:ea typeface="Calibri" panose="020F0502020204030204" pitchFamily="34" charset="0"/>
                <a:cs typeface="Times New Roman" panose="02020603050405020304" pitchFamily="18" charset="0"/>
              </a:rPr>
              <a:t>Intentar un cambio 1 (actitud) cuando se requiere un cambio 2 (conducta)</a:t>
            </a:r>
            <a:endParaRPr lang="en-US" sz="2600" dirty="0">
              <a:ea typeface="Calibri" panose="020F0502020204030204" pitchFamily="34" charset="0"/>
              <a:cs typeface="Times New Roman" panose="02020603050405020304" pitchFamily="18" charset="0"/>
            </a:endParaRPr>
          </a:p>
          <a:p>
            <a:r>
              <a:rPr lang="es-ES" sz="2600" dirty="0">
                <a:ea typeface="Calibri" panose="020F0502020204030204" pitchFamily="34" charset="0"/>
                <a:cs typeface="Times New Roman" panose="02020603050405020304" pitchFamily="18" charset="0"/>
              </a:rPr>
              <a:t> </a:t>
            </a:r>
            <a:endParaRPr lang="en-US" sz="2600" dirty="0"/>
          </a:p>
        </p:txBody>
      </p:sp>
    </p:spTree>
    <p:extLst>
      <p:ext uri="{BB962C8B-B14F-4D97-AF65-F5344CB8AC3E}">
        <p14:creationId xmlns:p14="http://schemas.microsoft.com/office/powerpoint/2010/main" val="29706962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72765" y="515566"/>
            <a:ext cx="10486417" cy="692049"/>
          </a:xfrm>
          <a:prstGeom prst="rect">
            <a:avLst/>
          </a:prstGeom>
        </p:spPr>
        <p:txBody>
          <a:bodyPr wrap="square">
            <a:spAutoFit/>
          </a:bodyPr>
          <a:lstStyle/>
          <a:p>
            <a:pPr algn="ctr">
              <a:lnSpc>
                <a:spcPct val="115000"/>
              </a:lnSpc>
              <a:spcAft>
                <a:spcPts val="1000"/>
              </a:spcAft>
            </a:pPr>
            <a:r>
              <a:rPr lang="es-ES" sz="3600" b="1" dirty="0">
                <a:solidFill>
                  <a:srgbClr val="0070C0"/>
                </a:solidFill>
                <a:ea typeface="Calibri" panose="020F0502020204030204" pitchFamily="34" charset="0"/>
                <a:cs typeface="Times New Roman" panose="02020603050405020304" pitchFamily="18" charset="0"/>
              </a:rPr>
              <a:t>INTERVENCIÓN</a:t>
            </a:r>
            <a:r>
              <a:rPr lang="es-ES" sz="3600" b="1" dirty="0">
                <a:ea typeface="Calibri" panose="020F0502020204030204" pitchFamily="34" charset="0"/>
                <a:cs typeface="Times New Roman" panose="02020603050405020304" pitchFamily="18" charset="0"/>
              </a:rPr>
              <a:t> </a:t>
            </a:r>
            <a:endParaRPr lang="es-ES" sz="3600" b="1" dirty="0" smtClean="0">
              <a:ea typeface="Calibri" panose="020F0502020204030204" pitchFamily="34" charset="0"/>
              <a:cs typeface="Times New Roman" panose="02020603050405020304" pitchFamily="18" charset="0"/>
            </a:endParaRPr>
          </a:p>
        </p:txBody>
      </p:sp>
      <p:sp>
        <p:nvSpPr>
          <p:cNvPr id="3" name="CuadroTexto 2"/>
          <p:cNvSpPr txBox="1"/>
          <p:nvPr/>
        </p:nvSpPr>
        <p:spPr>
          <a:xfrm>
            <a:off x="846307" y="1527242"/>
            <a:ext cx="5214026" cy="4205254"/>
          </a:xfrm>
          <a:prstGeom prst="rect">
            <a:avLst/>
          </a:prstGeom>
          <a:solidFill>
            <a:schemeClr val="bg1">
              <a:lumMod val="75000"/>
            </a:schemeClr>
          </a:solidFill>
        </p:spPr>
        <p:txBody>
          <a:bodyPr wrap="square" rtlCol="0">
            <a:spAutoFit/>
          </a:bodyPr>
          <a:lstStyle/>
          <a:p>
            <a:pPr algn="ctr">
              <a:lnSpc>
                <a:spcPct val="115000"/>
              </a:lnSpc>
              <a:spcAft>
                <a:spcPts val="1000"/>
              </a:spcAft>
            </a:pPr>
            <a:r>
              <a:rPr lang="es-ES" sz="2400" b="1" dirty="0" smtClean="0">
                <a:solidFill>
                  <a:srgbClr val="FFFF00"/>
                </a:solidFill>
                <a:ea typeface="Calibri" panose="020F0502020204030204" pitchFamily="34" charset="0"/>
                <a:cs typeface="Times New Roman" panose="02020603050405020304" pitchFamily="18" charset="0"/>
              </a:rPr>
              <a:t>INTERVENCIONES GENERALES</a:t>
            </a:r>
          </a:p>
          <a:p>
            <a:pPr>
              <a:lnSpc>
                <a:spcPct val="115000"/>
              </a:lnSpc>
              <a:spcAft>
                <a:spcPts val="1000"/>
              </a:spcAft>
            </a:pPr>
            <a:endParaRPr lang="es-ES" sz="2400" dirty="0" smtClean="0">
              <a:ea typeface="Calibri" panose="020F0502020204030204" pitchFamily="34" charset="0"/>
              <a:cs typeface="Times New Roman" panose="02020603050405020304" pitchFamily="18" charset="0"/>
            </a:endParaRPr>
          </a:p>
          <a:p>
            <a:pPr>
              <a:lnSpc>
                <a:spcPct val="115000"/>
              </a:lnSpc>
              <a:spcAft>
                <a:spcPts val="1000"/>
              </a:spcAft>
            </a:pPr>
            <a:r>
              <a:rPr lang="es-ES" sz="2400" dirty="0" smtClean="0">
                <a:ea typeface="Calibri" panose="020F0502020204030204" pitchFamily="34" charset="0"/>
                <a:cs typeface="Times New Roman" panose="02020603050405020304" pitchFamily="18" charset="0"/>
              </a:rPr>
              <a:t>Se </a:t>
            </a:r>
            <a:r>
              <a:rPr lang="es-ES" sz="2400" dirty="0">
                <a:ea typeface="Calibri" panose="020F0502020204030204" pitchFamily="34" charset="0"/>
                <a:cs typeface="Times New Roman" panose="02020603050405020304" pitchFamily="18" charset="0"/>
              </a:rPr>
              <a:t>pueden </a:t>
            </a:r>
            <a:r>
              <a:rPr lang="es-ES" sz="2400" dirty="0" smtClean="0">
                <a:ea typeface="Calibri" panose="020F0502020204030204" pitchFamily="34" charset="0"/>
                <a:cs typeface="Times New Roman" panose="02020603050405020304" pitchFamily="18" charset="0"/>
              </a:rPr>
              <a:t>utilizar </a:t>
            </a:r>
            <a:r>
              <a:rPr lang="es-ES" sz="2400" dirty="0">
                <a:ea typeface="Calibri" panose="020F0502020204030204" pitchFamily="34" charset="0"/>
                <a:cs typeface="Times New Roman" panose="02020603050405020304" pitchFamily="18" charset="0"/>
              </a:rPr>
              <a:t>en cualquier momento de la </a:t>
            </a:r>
            <a:r>
              <a:rPr lang="es-ES" sz="2400" dirty="0" smtClean="0">
                <a:ea typeface="Calibri" panose="020F0502020204030204" pitchFamily="34" charset="0"/>
                <a:cs typeface="Times New Roman" panose="02020603050405020304" pitchFamily="18" charset="0"/>
              </a:rPr>
              <a:t>terapia:</a:t>
            </a:r>
          </a:p>
          <a:p>
            <a:pPr marL="285750" indent="-285750">
              <a:lnSpc>
                <a:spcPct val="115000"/>
              </a:lnSpc>
              <a:spcAft>
                <a:spcPts val="1000"/>
              </a:spcAft>
              <a:buFont typeface="Arial" panose="020B0604020202020204" pitchFamily="34" charset="0"/>
              <a:buChar char="•"/>
            </a:pPr>
            <a:r>
              <a:rPr lang="es-ES" sz="2400" dirty="0" smtClean="0">
                <a:ea typeface="Calibri" panose="020F0502020204030204" pitchFamily="34" charset="0"/>
                <a:cs typeface="Times New Roman" panose="02020603050405020304" pitchFamily="18" charset="0"/>
              </a:rPr>
              <a:t>indicar</a:t>
            </a:r>
            <a:r>
              <a:rPr lang="es-ES" sz="2400" dirty="0">
                <a:ea typeface="Calibri" panose="020F0502020204030204" pitchFamily="34" charset="0"/>
                <a:cs typeface="Times New Roman" panose="02020603050405020304" pitchFamily="18" charset="0"/>
              </a:rPr>
              <a:t>, </a:t>
            </a:r>
            <a:endParaRPr lang="es-ES" sz="2400" dirty="0" smtClean="0">
              <a:ea typeface="Calibri" panose="020F0502020204030204" pitchFamily="34" charset="0"/>
              <a:cs typeface="Times New Roman" panose="02020603050405020304" pitchFamily="18" charset="0"/>
            </a:endParaRPr>
          </a:p>
          <a:p>
            <a:pPr marL="285750" indent="-285750">
              <a:lnSpc>
                <a:spcPct val="115000"/>
              </a:lnSpc>
              <a:spcAft>
                <a:spcPts val="1000"/>
              </a:spcAft>
              <a:buFont typeface="Arial" panose="020B0604020202020204" pitchFamily="34" charset="0"/>
              <a:buChar char="•"/>
            </a:pPr>
            <a:r>
              <a:rPr lang="es-ES" sz="2400" dirty="0" smtClean="0">
                <a:ea typeface="Calibri" panose="020F0502020204030204" pitchFamily="34" charset="0"/>
                <a:cs typeface="Times New Roman" panose="02020603050405020304" pitchFamily="18" charset="0"/>
              </a:rPr>
              <a:t>cuestionar</a:t>
            </a:r>
            <a:r>
              <a:rPr lang="es-ES" sz="2400" dirty="0">
                <a:ea typeface="Calibri" panose="020F0502020204030204" pitchFamily="34" charset="0"/>
                <a:cs typeface="Times New Roman" panose="02020603050405020304" pitchFamily="18" charset="0"/>
              </a:rPr>
              <a:t>, </a:t>
            </a:r>
            <a:endParaRPr lang="en-US" sz="2400" dirty="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s-ES" sz="2400" dirty="0">
                <a:ea typeface="Calibri" panose="020F0502020204030204" pitchFamily="34" charset="0"/>
                <a:cs typeface="Times New Roman" panose="02020603050405020304" pitchFamily="18" charset="0"/>
              </a:rPr>
              <a:t>realizar cambios, </a:t>
            </a:r>
            <a:endParaRPr lang="es-ES" sz="2400" dirty="0" smtClean="0">
              <a:ea typeface="Calibri" panose="020F0502020204030204" pitchFamily="34" charset="0"/>
              <a:cs typeface="Times New Roman" panose="02020603050405020304" pitchFamily="18" charset="0"/>
            </a:endParaRPr>
          </a:p>
          <a:p>
            <a:endParaRPr lang="es-ES" sz="1200" dirty="0" smtClean="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s-ES" sz="2400" dirty="0" smtClean="0">
                <a:ea typeface="Calibri" panose="020F0502020204030204" pitchFamily="34" charset="0"/>
                <a:cs typeface="Times New Roman" panose="02020603050405020304" pitchFamily="18" charset="0"/>
              </a:rPr>
              <a:t>discutir</a:t>
            </a:r>
            <a:endParaRPr lang="en-US" sz="2400" dirty="0"/>
          </a:p>
        </p:txBody>
      </p:sp>
      <p:sp>
        <p:nvSpPr>
          <p:cNvPr id="4" name="CuadroTexto 3"/>
          <p:cNvSpPr txBox="1"/>
          <p:nvPr/>
        </p:nvSpPr>
        <p:spPr>
          <a:xfrm>
            <a:off x="6468894" y="1527242"/>
            <a:ext cx="5175115" cy="4893647"/>
          </a:xfrm>
          <a:prstGeom prst="rect">
            <a:avLst/>
          </a:prstGeom>
          <a:solidFill>
            <a:schemeClr val="bg1">
              <a:lumMod val="75000"/>
            </a:schemeClr>
          </a:solidFill>
        </p:spPr>
        <p:txBody>
          <a:bodyPr wrap="square" rtlCol="0">
            <a:spAutoFit/>
          </a:bodyPr>
          <a:lstStyle/>
          <a:p>
            <a:pPr algn="ctr"/>
            <a:r>
              <a:rPr lang="es-419" sz="2400" b="1" dirty="0" smtClean="0">
                <a:solidFill>
                  <a:srgbClr val="FFFF00"/>
                </a:solidFill>
              </a:rPr>
              <a:t>INTERVENCIONES PRINCIPALES</a:t>
            </a:r>
          </a:p>
          <a:p>
            <a:r>
              <a:rPr lang="es-ES" sz="2400" dirty="0"/>
              <a:t>Son indicadas cuando se tienen datos suficientes de 5 soluciones intentadas</a:t>
            </a:r>
            <a:r>
              <a:rPr lang="es-ES" sz="2400" dirty="0" smtClean="0"/>
              <a:t>:</a:t>
            </a:r>
          </a:p>
          <a:p>
            <a:endParaRPr lang="en-US" sz="2400" dirty="0"/>
          </a:p>
          <a:p>
            <a:pPr marL="285750" lvl="0" indent="-285750">
              <a:buFont typeface="Arial" panose="020B0604020202020204" pitchFamily="34" charset="0"/>
              <a:buChar char="•"/>
            </a:pPr>
            <a:r>
              <a:rPr lang="es-ES" sz="2400" dirty="0"/>
              <a:t>Forzar algo que sólo puede ocurrir espontáneamente</a:t>
            </a:r>
            <a:endParaRPr lang="en-US" sz="2400" dirty="0"/>
          </a:p>
          <a:p>
            <a:pPr marL="285750" lvl="0" indent="-285750">
              <a:buFont typeface="Arial" panose="020B0604020202020204" pitchFamily="34" charset="0"/>
              <a:buChar char="•"/>
            </a:pPr>
            <a:r>
              <a:rPr lang="es-ES" sz="2400" dirty="0"/>
              <a:t>Dominar un acontecimiento temido aplazándolo</a:t>
            </a:r>
            <a:endParaRPr lang="en-US" sz="2400" dirty="0"/>
          </a:p>
          <a:p>
            <a:pPr marL="285750" lvl="0" indent="-285750">
              <a:buFont typeface="Arial" panose="020B0604020202020204" pitchFamily="34" charset="0"/>
              <a:buChar char="•"/>
            </a:pPr>
            <a:r>
              <a:rPr lang="es-ES" sz="2400" dirty="0"/>
              <a:t>Llegar a acuerdos mediante coacción</a:t>
            </a:r>
            <a:endParaRPr lang="en-US" sz="2400" dirty="0"/>
          </a:p>
          <a:p>
            <a:pPr marL="285750" lvl="0" indent="-285750">
              <a:buFont typeface="Arial" panose="020B0604020202020204" pitchFamily="34" charset="0"/>
              <a:buChar char="•"/>
            </a:pPr>
            <a:r>
              <a:rPr lang="es-ES" sz="2400" dirty="0"/>
              <a:t>Conseguir sumisión a través de la libre aceptación</a:t>
            </a:r>
            <a:endParaRPr lang="en-US" sz="2400" dirty="0"/>
          </a:p>
          <a:p>
            <a:pPr marL="285750" indent="-285750">
              <a:buFont typeface="Arial" panose="020B0604020202020204" pitchFamily="34" charset="0"/>
              <a:buChar char="•"/>
            </a:pPr>
            <a:r>
              <a:rPr lang="es-ES" sz="2400" dirty="0"/>
              <a:t>Confirmar las sospechas del acusador mediante la autodefensa</a:t>
            </a:r>
            <a:endParaRPr lang="en-US" sz="2400" dirty="0"/>
          </a:p>
        </p:txBody>
      </p:sp>
    </p:spTree>
    <p:extLst>
      <p:ext uri="{BB962C8B-B14F-4D97-AF65-F5344CB8AC3E}">
        <p14:creationId xmlns:p14="http://schemas.microsoft.com/office/powerpoint/2010/main" val="16701710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26214"/>
            <a:ext cx="10515600" cy="1325563"/>
          </a:xfrm>
        </p:spPr>
        <p:txBody>
          <a:bodyPr/>
          <a:lstStyle/>
          <a:p>
            <a:pPr algn="ctr"/>
            <a:r>
              <a:rPr lang="es-419" b="1" dirty="0" smtClean="0">
                <a:solidFill>
                  <a:srgbClr val="FF0000"/>
                </a:solidFill>
              </a:rPr>
              <a:t>ENFOQUE EN SOLUCIONES</a:t>
            </a:r>
            <a:endParaRPr lang="en-US" b="1" dirty="0">
              <a:solidFill>
                <a:srgbClr val="FF0000"/>
              </a:solidFill>
            </a:endParaRPr>
          </a:p>
        </p:txBody>
      </p:sp>
      <p:sp>
        <p:nvSpPr>
          <p:cNvPr id="3" name="Rectángulo 2"/>
          <p:cNvSpPr/>
          <p:nvPr/>
        </p:nvSpPr>
        <p:spPr>
          <a:xfrm>
            <a:off x="992221" y="1651777"/>
            <a:ext cx="10544783" cy="4467057"/>
          </a:xfrm>
          <a:prstGeom prst="rect">
            <a:avLst/>
          </a:prstGeom>
        </p:spPr>
        <p:txBody>
          <a:bodyPr wrap="square">
            <a:spAutoFit/>
          </a:bodyPr>
          <a:lstStyle/>
          <a:p>
            <a:pPr marL="342900" indent="-342900">
              <a:lnSpc>
                <a:spcPct val="150000"/>
              </a:lnSpc>
              <a:buFont typeface="Arial" panose="020B0604020202020204" pitchFamily="34" charset="0"/>
              <a:buChar char="•"/>
            </a:pPr>
            <a:r>
              <a:rPr lang="es-ES" sz="2400" dirty="0" smtClean="0">
                <a:ea typeface="Calibri" panose="020F0502020204030204" pitchFamily="34" charset="0"/>
                <a:cs typeface="Times New Roman" panose="02020603050405020304" pitchFamily="18" charset="0"/>
              </a:rPr>
              <a:t>Autores: </a:t>
            </a:r>
            <a:r>
              <a:rPr lang="es-ES" sz="2400" dirty="0" smtClean="0">
                <a:latin typeface="Bodoni MT Condensed" panose="02070606080606020203" pitchFamily="18" charset="0"/>
                <a:ea typeface="Calibri" panose="020F0502020204030204" pitchFamily="34" charset="0"/>
                <a:cs typeface="Times New Roman" panose="02020603050405020304" pitchFamily="18" charset="0"/>
              </a:rPr>
              <a:t>S</a:t>
            </a:r>
            <a:r>
              <a:rPr lang="es-ES" sz="2400" dirty="0">
                <a:latin typeface="Bodoni MT Condensed" panose="02070606080606020203" pitchFamily="18" charset="0"/>
                <a:ea typeface="Calibri" panose="020F0502020204030204" pitchFamily="34" charset="0"/>
                <a:cs typeface="Times New Roman" panose="02020603050405020304" pitchFamily="18" charset="0"/>
              </a:rPr>
              <a:t>. </a:t>
            </a:r>
            <a:r>
              <a:rPr lang="es-ES" sz="2400" dirty="0" err="1">
                <a:latin typeface="Bodoni MT Condensed" panose="02070606080606020203" pitchFamily="18" charset="0"/>
                <a:ea typeface="Calibri" panose="020F0502020204030204" pitchFamily="34" charset="0"/>
                <a:cs typeface="Times New Roman" panose="02020603050405020304" pitchFamily="18" charset="0"/>
              </a:rPr>
              <a:t>Shazer</a:t>
            </a:r>
            <a:r>
              <a:rPr lang="es-ES" sz="2400" dirty="0">
                <a:latin typeface="Bodoni MT Condensed" panose="02070606080606020203" pitchFamily="18" charset="0"/>
                <a:ea typeface="Calibri" panose="020F0502020204030204" pitchFamily="34" charset="0"/>
                <a:cs typeface="Times New Roman" panose="02020603050405020304" pitchFamily="18" charset="0"/>
              </a:rPr>
              <a:t> y W. </a:t>
            </a:r>
            <a:r>
              <a:rPr lang="es-ES" sz="2400" dirty="0" err="1" smtClean="0">
                <a:latin typeface="Bodoni MT Condensed" panose="02070606080606020203" pitchFamily="18" charset="0"/>
                <a:ea typeface="Calibri" panose="020F0502020204030204" pitchFamily="34" charset="0"/>
                <a:cs typeface="Times New Roman" panose="02020603050405020304" pitchFamily="18" charset="0"/>
              </a:rPr>
              <a:t>O`Hanlon</a:t>
            </a:r>
            <a:endParaRPr lang="es-ES" sz="2400" dirty="0" smtClean="0">
              <a:latin typeface="Bodoni MT Condensed" panose="02070606080606020203" pitchFamily="18" charset="0"/>
              <a:ea typeface="Calibri" panose="020F0502020204030204" pitchFamily="34" charset="0"/>
              <a:cs typeface="Times New Roman" panose="02020603050405020304" pitchFamily="18" charset="0"/>
            </a:endParaRPr>
          </a:p>
          <a:p>
            <a:pPr marL="342900" lvl="0" indent="-342900">
              <a:lnSpc>
                <a:spcPct val="150000"/>
              </a:lnSpc>
              <a:buFont typeface="Arial" panose="020B0604020202020204" pitchFamily="34" charset="0"/>
              <a:buChar char="•"/>
            </a:pPr>
            <a:r>
              <a:rPr lang="es-ES" sz="2400" dirty="0"/>
              <a:t>Se centra más en los recursos y posibilidades de las personas que en las patologías o problemas, </a:t>
            </a:r>
            <a:endParaRPr lang="es-ES" sz="2400" dirty="0" smtClean="0"/>
          </a:p>
          <a:p>
            <a:pPr marL="342900" lvl="0" indent="-342900">
              <a:lnSpc>
                <a:spcPct val="150000"/>
              </a:lnSpc>
              <a:buFont typeface="Arial" panose="020B0604020202020204" pitchFamily="34" charset="0"/>
              <a:buChar char="•"/>
            </a:pPr>
            <a:r>
              <a:rPr lang="es-ES" sz="2400" dirty="0" smtClean="0"/>
              <a:t>Las </a:t>
            </a:r>
            <a:r>
              <a:rPr lang="es-ES" sz="2400" dirty="0"/>
              <a:t>soluciones son más importantes que los problemas</a:t>
            </a:r>
            <a:endParaRPr lang="en-US" sz="2400" dirty="0"/>
          </a:p>
          <a:p>
            <a:pPr marL="342900" lvl="0" indent="-342900">
              <a:lnSpc>
                <a:spcPct val="150000"/>
              </a:lnSpc>
              <a:buFont typeface="Arial" panose="020B0604020202020204" pitchFamily="34" charset="0"/>
              <a:buChar char="•"/>
            </a:pPr>
            <a:r>
              <a:rPr lang="es-ES" sz="2400" dirty="0"/>
              <a:t>Es importante establecer objetivos alcanzables y muy concretos….establecidos por el paciente</a:t>
            </a:r>
            <a:endParaRPr lang="en-US" sz="2400" dirty="0"/>
          </a:p>
          <a:p>
            <a:pPr marL="342900" lvl="0" indent="-342900">
              <a:lnSpc>
                <a:spcPct val="150000"/>
              </a:lnSpc>
              <a:buFont typeface="Arial" panose="020B0604020202020204" pitchFamily="34" charset="0"/>
              <a:buChar char="•"/>
            </a:pPr>
            <a:r>
              <a:rPr lang="es-ES" sz="2400" dirty="0"/>
              <a:t>Los pacientes cuentan con las fuerzas y los recursos necesarios para resolver sus quejas y </a:t>
            </a:r>
            <a:r>
              <a:rPr lang="es-ES" sz="2400" dirty="0" smtClean="0"/>
              <a:t>cambiar</a:t>
            </a:r>
            <a:endParaRPr lang="en-US" sz="2400" dirty="0"/>
          </a:p>
        </p:txBody>
      </p:sp>
    </p:spTree>
    <p:extLst>
      <p:ext uri="{BB962C8B-B14F-4D97-AF65-F5344CB8AC3E}">
        <p14:creationId xmlns:p14="http://schemas.microsoft.com/office/powerpoint/2010/main" val="42338680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26214"/>
            <a:ext cx="10515600" cy="1325563"/>
          </a:xfrm>
        </p:spPr>
        <p:txBody>
          <a:bodyPr/>
          <a:lstStyle/>
          <a:p>
            <a:pPr algn="ctr"/>
            <a:r>
              <a:rPr lang="es-419" b="1" dirty="0" smtClean="0">
                <a:solidFill>
                  <a:srgbClr val="FF0000"/>
                </a:solidFill>
              </a:rPr>
              <a:t>ENFOQUE EN SOLUCIONES</a:t>
            </a:r>
            <a:endParaRPr lang="en-US" b="1" dirty="0">
              <a:solidFill>
                <a:srgbClr val="FF0000"/>
              </a:solidFill>
            </a:endParaRPr>
          </a:p>
        </p:txBody>
      </p:sp>
      <p:sp>
        <p:nvSpPr>
          <p:cNvPr id="3" name="Rectángulo 2"/>
          <p:cNvSpPr/>
          <p:nvPr/>
        </p:nvSpPr>
        <p:spPr>
          <a:xfrm>
            <a:off x="943583" y="1651777"/>
            <a:ext cx="10593421" cy="3970318"/>
          </a:xfrm>
          <a:prstGeom prst="rect">
            <a:avLst/>
          </a:prstGeom>
        </p:spPr>
        <p:txBody>
          <a:bodyPr wrap="square">
            <a:spAutoFit/>
          </a:bodyPr>
          <a:lstStyle/>
          <a:p>
            <a:pPr marL="342900" lvl="0" indent="-342900">
              <a:lnSpc>
                <a:spcPct val="150000"/>
              </a:lnSpc>
              <a:buFont typeface="Arial" panose="020B0604020202020204" pitchFamily="34" charset="0"/>
              <a:buChar char="•"/>
            </a:pPr>
            <a:r>
              <a:rPr lang="es-ES" sz="2800" dirty="0" smtClean="0"/>
              <a:t>La </a:t>
            </a:r>
            <a:r>
              <a:rPr lang="es-ES" sz="2800" dirty="0"/>
              <a:t>cooperación es inevitable.</a:t>
            </a:r>
            <a:endParaRPr lang="en-US" sz="2800" dirty="0"/>
          </a:p>
          <a:p>
            <a:pPr marL="342900" lvl="0" indent="-342900">
              <a:lnSpc>
                <a:spcPct val="150000"/>
              </a:lnSpc>
              <a:buFont typeface="Arial" panose="020B0604020202020204" pitchFamily="34" charset="0"/>
              <a:buChar char="•"/>
            </a:pPr>
            <a:r>
              <a:rPr lang="es-ES" sz="2800" dirty="0"/>
              <a:t>El cambio es constante e inevitable y puede ser rápido</a:t>
            </a:r>
            <a:endParaRPr lang="en-US" sz="2800" dirty="0"/>
          </a:p>
          <a:p>
            <a:pPr marL="342900" lvl="0" indent="-342900">
              <a:lnSpc>
                <a:spcPct val="150000"/>
              </a:lnSpc>
              <a:buFont typeface="Arial" panose="020B0604020202020204" pitchFamily="34" charset="0"/>
              <a:buChar char="•"/>
            </a:pPr>
            <a:r>
              <a:rPr lang="es-ES" sz="2800" dirty="0"/>
              <a:t>Se necesita un pequeño cambio</a:t>
            </a:r>
            <a:endParaRPr lang="en-US" sz="2800" dirty="0"/>
          </a:p>
          <a:p>
            <a:pPr marL="342900" lvl="0" indent="-342900">
              <a:lnSpc>
                <a:spcPct val="150000"/>
              </a:lnSpc>
              <a:buFont typeface="Arial" panose="020B0604020202020204" pitchFamily="34" charset="0"/>
              <a:buChar char="•"/>
            </a:pPr>
            <a:r>
              <a:rPr lang="es-ES" sz="2800" dirty="0"/>
              <a:t>El tiempo de duración es menor a 10 sesiones</a:t>
            </a:r>
            <a:endParaRPr lang="en-US" sz="2800" dirty="0"/>
          </a:p>
          <a:p>
            <a:pPr marL="342900" indent="-342900">
              <a:lnSpc>
                <a:spcPct val="150000"/>
              </a:lnSpc>
              <a:buFont typeface="Arial" panose="020B0604020202020204" pitchFamily="34" charset="0"/>
              <a:buChar char="•"/>
            </a:pPr>
            <a:r>
              <a:rPr lang="es-ES" sz="2800" dirty="0"/>
              <a:t> No hay una explicación última de la realidad. </a:t>
            </a:r>
            <a:endParaRPr lang="es-ES" sz="2800" dirty="0" smtClean="0"/>
          </a:p>
          <a:p>
            <a:pPr marL="342900" indent="-342900">
              <a:lnSpc>
                <a:spcPct val="150000"/>
              </a:lnSpc>
              <a:buFont typeface="Arial" panose="020B0604020202020204" pitchFamily="34" charset="0"/>
              <a:buChar char="•"/>
            </a:pPr>
            <a:r>
              <a:rPr lang="es-ES" sz="2800" dirty="0" smtClean="0"/>
              <a:t>Nadie </a:t>
            </a:r>
            <a:r>
              <a:rPr lang="es-ES" sz="2800" dirty="0"/>
              <a:t>puede decir cómo son o deben ser las cosas</a:t>
            </a:r>
            <a:endParaRPr lang="en-US" sz="2800" dirty="0"/>
          </a:p>
        </p:txBody>
      </p:sp>
    </p:spTree>
    <p:extLst>
      <p:ext uri="{BB962C8B-B14F-4D97-AF65-F5344CB8AC3E}">
        <p14:creationId xmlns:p14="http://schemas.microsoft.com/office/powerpoint/2010/main" val="299216032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357</TotalTime>
  <Words>2412</Words>
  <Application>Microsoft Office PowerPoint</Application>
  <PresentationFormat>Panorámica</PresentationFormat>
  <Paragraphs>149</Paragraphs>
  <Slides>22</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22</vt:i4>
      </vt:variant>
    </vt:vector>
  </HeadingPairs>
  <TitlesOfParts>
    <vt:vector size="29" baseType="lpstr">
      <vt:lpstr>Arial</vt:lpstr>
      <vt:lpstr>Bodoni MT Condensed</vt:lpstr>
      <vt:lpstr>Calibri</vt:lpstr>
      <vt:lpstr>Calibri Light</vt:lpstr>
      <vt:lpstr>Symbol</vt:lpstr>
      <vt:lpstr>Times New Roman</vt:lpstr>
      <vt:lpstr>Tema de Office</vt:lpstr>
      <vt:lpstr>EL MODELO DE TERAPIA BREVE</vt:lpstr>
      <vt:lpstr>NOTA ACLARATORIA</vt:lpstr>
      <vt:lpstr>2 ENFOQUES</vt:lpstr>
      <vt:lpstr>ENFOQUE EN PROBLEMAS</vt:lpstr>
      <vt:lpstr>ENFOQUE EN PROBLEMAS</vt:lpstr>
      <vt:lpstr>Presentación de PowerPoint</vt:lpstr>
      <vt:lpstr>Presentación de PowerPoint</vt:lpstr>
      <vt:lpstr>ENFOQUE EN SOLUCIONES</vt:lpstr>
      <vt:lpstr>ENFOQUE EN SOLUCIONES</vt:lpstr>
      <vt:lpstr>ENFOQUE EN SOLUCIONES</vt:lpstr>
      <vt:lpstr>BIBLIOGRAFÍA</vt:lpstr>
      <vt:lpstr>UN CASO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Mayra Alison Angulo Alcocer</dc:creator>
  <cp:lastModifiedBy>Ines Romero Zeballos</cp:lastModifiedBy>
  <cp:revision>39</cp:revision>
  <dcterms:created xsi:type="dcterms:W3CDTF">2019-12-17T02:58:05Z</dcterms:created>
  <dcterms:modified xsi:type="dcterms:W3CDTF">2020-01-30T11:23:12Z</dcterms:modified>
</cp:coreProperties>
</file>